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7" r:id="rId2"/>
    <p:sldId id="268" r:id="rId3"/>
    <p:sldId id="272" r:id="rId4"/>
    <p:sldId id="263" r:id="rId5"/>
    <p:sldId id="273" r:id="rId6"/>
    <p:sldId id="260" r:id="rId7"/>
    <p:sldId id="261" r:id="rId8"/>
    <p:sldId id="262" r:id="rId9"/>
    <p:sldId id="270" r:id="rId10"/>
    <p:sldId id="256"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69" autoAdjust="0"/>
    <p:restoredTop sz="94660"/>
  </p:normalViewPr>
  <p:slideViewPr>
    <p:cSldViewPr snapToGrid="0">
      <p:cViewPr varScale="1">
        <p:scale>
          <a:sx n="69" d="100"/>
          <a:sy n="69" d="100"/>
        </p:scale>
        <p:origin x="57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8F051FA-4B9F-4A31-8076-25B1DA313E23}" type="datetimeFigureOut">
              <a:rPr lang="en-US" smtClean="0"/>
              <a:t>7/15/2018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CF56048-E237-47D2-9110-6604FBB27DBE}" type="slidenum">
              <a:rPr lang="en-US" smtClean="0"/>
              <a:t>‹#›</a:t>
            </a:fld>
            <a:endParaRPr lang="en-US"/>
          </a:p>
        </p:txBody>
      </p:sp>
    </p:spTree>
    <p:extLst>
      <p:ext uri="{BB962C8B-B14F-4D97-AF65-F5344CB8AC3E}">
        <p14:creationId xmlns:p14="http://schemas.microsoft.com/office/powerpoint/2010/main" val="40311709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1491FF-2055-4EC3-99F7-23665D94714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0017258-1EB1-4BD0-9C42-E236812671C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2887265-FA99-4D1D-8514-8B944EF4AFFF}"/>
              </a:ext>
            </a:extLst>
          </p:cNvPr>
          <p:cNvSpPr>
            <a:spLocks noGrp="1"/>
          </p:cNvSpPr>
          <p:nvPr>
            <p:ph type="dt" sz="half" idx="10"/>
          </p:nvPr>
        </p:nvSpPr>
        <p:spPr/>
        <p:txBody>
          <a:bodyPr/>
          <a:lstStyle/>
          <a:p>
            <a:fld id="{593A8463-FC83-480D-82C7-90B2C5D4A599}" type="datetime1">
              <a:rPr lang="en-US" smtClean="0"/>
              <a:t>7/15/2018</a:t>
            </a:fld>
            <a:endParaRPr lang="en-US"/>
          </a:p>
        </p:txBody>
      </p:sp>
      <p:sp>
        <p:nvSpPr>
          <p:cNvPr id="5" name="Footer Placeholder 4">
            <a:extLst>
              <a:ext uri="{FF2B5EF4-FFF2-40B4-BE49-F238E27FC236}">
                <a16:creationId xmlns:a16="http://schemas.microsoft.com/office/drawing/2014/main" id="{E470795F-3BD4-4F0E-B305-150ED9F8746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D4802A2-AD73-4E69-A436-15E5DF9A1791}"/>
              </a:ext>
            </a:extLst>
          </p:cNvPr>
          <p:cNvSpPr>
            <a:spLocks noGrp="1"/>
          </p:cNvSpPr>
          <p:nvPr>
            <p:ph type="sldNum" sz="quarter" idx="12"/>
          </p:nvPr>
        </p:nvSpPr>
        <p:spPr/>
        <p:txBody>
          <a:bodyPr/>
          <a:lstStyle/>
          <a:p>
            <a:fld id="{D707E1AF-4B98-46E0-B9A5-655E3FA2D7F2}" type="slidenum">
              <a:rPr lang="en-US" smtClean="0"/>
              <a:t>‹#›</a:t>
            </a:fld>
            <a:endParaRPr lang="en-US"/>
          </a:p>
        </p:txBody>
      </p:sp>
    </p:spTree>
    <p:extLst>
      <p:ext uri="{BB962C8B-B14F-4D97-AF65-F5344CB8AC3E}">
        <p14:creationId xmlns:p14="http://schemas.microsoft.com/office/powerpoint/2010/main" val="16537069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646425-C58B-4448-8852-F5D8A4F2D0D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36E95F2-28A4-4F44-BD8F-03922B781220}"/>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0E38127-95E5-4B89-9E97-7811C3B71A1B}"/>
              </a:ext>
            </a:extLst>
          </p:cNvPr>
          <p:cNvSpPr>
            <a:spLocks noGrp="1"/>
          </p:cNvSpPr>
          <p:nvPr>
            <p:ph type="dt" sz="half" idx="10"/>
          </p:nvPr>
        </p:nvSpPr>
        <p:spPr/>
        <p:txBody>
          <a:bodyPr/>
          <a:lstStyle/>
          <a:p>
            <a:fld id="{6E950147-3C6D-4248-8E27-E49768D1D87B}" type="datetime1">
              <a:rPr lang="en-US" smtClean="0"/>
              <a:t>7/15/2018</a:t>
            </a:fld>
            <a:endParaRPr lang="en-US"/>
          </a:p>
        </p:txBody>
      </p:sp>
      <p:sp>
        <p:nvSpPr>
          <p:cNvPr id="5" name="Footer Placeholder 4">
            <a:extLst>
              <a:ext uri="{FF2B5EF4-FFF2-40B4-BE49-F238E27FC236}">
                <a16:creationId xmlns:a16="http://schemas.microsoft.com/office/drawing/2014/main" id="{7B0C8546-76E5-497B-898E-C88A1F9A442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0A58508-D82F-472F-908B-E5A17EADACFB}"/>
              </a:ext>
            </a:extLst>
          </p:cNvPr>
          <p:cNvSpPr>
            <a:spLocks noGrp="1"/>
          </p:cNvSpPr>
          <p:nvPr>
            <p:ph type="sldNum" sz="quarter" idx="12"/>
          </p:nvPr>
        </p:nvSpPr>
        <p:spPr/>
        <p:txBody>
          <a:bodyPr/>
          <a:lstStyle/>
          <a:p>
            <a:fld id="{D707E1AF-4B98-46E0-B9A5-655E3FA2D7F2}" type="slidenum">
              <a:rPr lang="en-US" smtClean="0"/>
              <a:t>‹#›</a:t>
            </a:fld>
            <a:endParaRPr lang="en-US"/>
          </a:p>
        </p:txBody>
      </p:sp>
    </p:spTree>
    <p:extLst>
      <p:ext uri="{BB962C8B-B14F-4D97-AF65-F5344CB8AC3E}">
        <p14:creationId xmlns:p14="http://schemas.microsoft.com/office/powerpoint/2010/main" val="4196954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F0BCCB4-83D4-4640-A99F-E4D84F683C7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53EC5DC-9A4A-4CFE-92BE-FFD91BD1C4F2}"/>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3CAE6DC-4E2A-46C4-80DD-8C0398F004F4}"/>
              </a:ext>
            </a:extLst>
          </p:cNvPr>
          <p:cNvSpPr>
            <a:spLocks noGrp="1"/>
          </p:cNvSpPr>
          <p:nvPr>
            <p:ph type="dt" sz="half" idx="10"/>
          </p:nvPr>
        </p:nvSpPr>
        <p:spPr/>
        <p:txBody>
          <a:bodyPr/>
          <a:lstStyle/>
          <a:p>
            <a:fld id="{29417676-DC61-4CF0-A051-4CFD16EB5421}" type="datetime1">
              <a:rPr lang="en-US" smtClean="0"/>
              <a:t>7/15/2018</a:t>
            </a:fld>
            <a:endParaRPr lang="en-US"/>
          </a:p>
        </p:txBody>
      </p:sp>
      <p:sp>
        <p:nvSpPr>
          <p:cNvPr id="5" name="Footer Placeholder 4">
            <a:extLst>
              <a:ext uri="{FF2B5EF4-FFF2-40B4-BE49-F238E27FC236}">
                <a16:creationId xmlns:a16="http://schemas.microsoft.com/office/drawing/2014/main" id="{9B62C625-D26B-4303-813A-4D02368D4C0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68C702D-8DFB-4FC1-ACF2-C8DA482D24A1}"/>
              </a:ext>
            </a:extLst>
          </p:cNvPr>
          <p:cNvSpPr>
            <a:spLocks noGrp="1"/>
          </p:cNvSpPr>
          <p:nvPr>
            <p:ph type="sldNum" sz="quarter" idx="12"/>
          </p:nvPr>
        </p:nvSpPr>
        <p:spPr/>
        <p:txBody>
          <a:bodyPr/>
          <a:lstStyle/>
          <a:p>
            <a:fld id="{D707E1AF-4B98-46E0-B9A5-655E3FA2D7F2}" type="slidenum">
              <a:rPr lang="en-US" smtClean="0"/>
              <a:t>‹#›</a:t>
            </a:fld>
            <a:endParaRPr lang="en-US"/>
          </a:p>
        </p:txBody>
      </p:sp>
    </p:spTree>
    <p:extLst>
      <p:ext uri="{BB962C8B-B14F-4D97-AF65-F5344CB8AC3E}">
        <p14:creationId xmlns:p14="http://schemas.microsoft.com/office/powerpoint/2010/main" val="42507525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3257BB-08D1-405C-98B3-E941BA11990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10A0BCC-0BCA-4D85-B375-A448C35DCAE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367DFE5-378B-4445-AE96-EC2290CDA59D}"/>
              </a:ext>
            </a:extLst>
          </p:cNvPr>
          <p:cNvSpPr>
            <a:spLocks noGrp="1"/>
          </p:cNvSpPr>
          <p:nvPr>
            <p:ph type="dt" sz="half" idx="10"/>
          </p:nvPr>
        </p:nvSpPr>
        <p:spPr/>
        <p:txBody>
          <a:bodyPr/>
          <a:lstStyle/>
          <a:p>
            <a:fld id="{887FD1BD-823A-44AE-A79B-602998A3A03F}" type="datetime1">
              <a:rPr lang="en-US" smtClean="0"/>
              <a:t>7/15/2018</a:t>
            </a:fld>
            <a:endParaRPr lang="en-US"/>
          </a:p>
        </p:txBody>
      </p:sp>
      <p:sp>
        <p:nvSpPr>
          <p:cNvPr id="5" name="Footer Placeholder 4">
            <a:extLst>
              <a:ext uri="{FF2B5EF4-FFF2-40B4-BE49-F238E27FC236}">
                <a16:creationId xmlns:a16="http://schemas.microsoft.com/office/drawing/2014/main" id="{B1271D83-FC1B-4FBD-B81B-32531E9B389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C6FB36A-A9D1-4DA9-A86C-55B08EFFD7A2}"/>
              </a:ext>
            </a:extLst>
          </p:cNvPr>
          <p:cNvSpPr>
            <a:spLocks noGrp="1"/>
          </p:cNvSpPr>
          <p:nvPr>
            <p:ph type="sldNum" sz="quarter" idx="12"/>
          </p:nvPr>
        </p:nvSpPr>
        <p:spPr/>
        <p:txBody>
          <a:bodyPr/>
          <a:lstStyle/>
          <a:p>
            <a:fld id="{D707E1AF-4B98-46E0-B9A5-655E3FA2D7F2}" type="slidenum">
              <a:rPr lang="en-US" smtClean="0"/>
              <a:t>‹#›</a:t>
            </a:fld>
            <a:endParaRPr lang="en-US"/>
          </a:p>
        </p:txBody>
      </p:sp>
    </p:spTree>
    <p:extLst>
      <p:ext uri="{BB962C8B-B14F-4D97-AF65-F5344CB8AC3E}">
        <p14:creationId xmlns:p14="http://schemas.microsoft.com/office/powerpoint/2010/main" val="5986500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F9B79-0D05-463F-B2CF-689DED68A3D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9D18D8B-83A6-4470-84DC-B5E540FB043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769938ED-6610-4CD7-967D-F273E07DC437}"/>
              </a:ext>
            </a:extLst>
          </p:cNvPr>
          <p:cNvSpPr>
            <a:spLocks noGrp="1"/>
          </p:cNvSpPr>
          <p:nvPr>
            <p:ph type="dt" sz="half" idx="10"/>
          </p:nvPr>
        </p:nvSpPr>
        <p:spPr/>
        <p:txBody>
          <a:bodyPr/>
          <a:lstStyle/>
          <a:p>
            <a:fld id="{0E5AC360-81EB-4DA9-833D-B1025834E0DE}" type="datetime1">
              <a:rPr lang="en-US" smtClean="0"/>
              <a:t>7/15/2018</a:t>
            </a:fld>
            <a:endParaRPr lang="en-US"/>
          </a:p>
        </p:txBody>
      </p:sp>
      <p:sp>
        <p:nvSpPr>
          <p:cNvPr id="5" name="Footer Placeholder 4">
            <a:extLst>
              <a:ext uri="{FF2B5EF4-FFF2-40B4-BE49-F238E27FC236}">
                <a16:creationId xmlns:a16="http://schemas.microsoft.com/office/drawing/2014/main" id="{FFB1A628-C44C-445F-871C-204C6AA8A34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C7233CB-2250-4534-BB38-DFA0BD336F1E}"/>
              </a:ext>
            </a:extLst>
          </p:cNvPr>
          <p:cNvSpPr>
            <a:spLocks noGrp="1"/>
          </p:cNvSpPr>
          <p:nvPr>
            <p:ph type="sldNum" sz="quarter" idx="12"/>
          </p:nvPr>
        </p:nvSpPr>
        <p:spPr/>
        <p:txBody>
          <a:bodyPr/>
          <a:lstStyle/>
          <a:p>
            <a:fld id="{D707E1AF-4B98-46E0-B9A5-655E3FA2D7F2}" type="slidenum">
              <a:rPr lang="en-US" smtClean="0"/>
              <a:t>‹#›</a:t>
            </a:fld>
            <a:endParaRPr lang="en-US"/>
          </a:p>
        </p:txBody>
      </p:sp>
    </p:spTree>
    <p:extLst>
      <p:ext uri="{BB962C8B-B14F-4D97-AF65-F5344CB8AC3E}">
        <p14:creationId xmlns:p14="http://schemas.microsoft.com/office/powerpoint/2010/main" val="2652997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6388AB-F9B4-4680-B052-1A0CA0DE923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A49DA81-9F73-422D-B378-3047BF58DB2E}"/>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5F7675E-004F-4BCA-9E7D-741E0D46C085}"/>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076FDD0-C463-426E-835D-468A6DA5C7B8}"/>
              </a:ext>
            </a:extLst>
          </p:cNvPr>
          <p:cNvSpPr>
            <a:spLocks noGrp="1"/>
          </p:cNvSpPr>
          <p:nvPr>
            <p:ph type="dt" sz="half" idx="10"/>
          </p:nvPr>
        </p:nvSpPr>
        <p:spPr/>
        <p:txBody>
          <a:bodyPr/>
          <a:lstStyle/>
          <a:p>
            <a:fld id="{300AA3A9-74C9-462B-9C08-BAEBED252196}" type="datetime1">
              <a:rPr lang="en-US" smtClean="0"/>
              <a:t>7/15/2018</a:t>
            </a:fld>
            <a:endParaRPr lang="en-US"/>
          </a:p>
        </p:txBody>
      </p:sp>
      <p:sp>
        <p:nvSpPr>
          <p:cNvPr id="6" name="Footer Placeholder 5">
            <a:extLst>
              <a:ext uri="{FF2B5EF4-FFF2-40B4-BE49-F238E27FC236}">
                <a16:creationId xmlns:a16="http://schemas.microsoft.com/office/drawing/2014/main" id="{93FB050F-0A3B-4A4C-9607-CA8F21E83F8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CBEF2BB-672F-4120-89F5-9FC61AA10424}"/>
              </a:ext>
            </a:extLst>
          </p:cNvPr>
          <p:cNvSpPr>
            <a:spLocks noGrp="1"/>
          </p:cNvSpPr>
          <p:nvPr>
            <p:ph type="sldNum" sz="quarter" idx="12"/>
          </p:nvPr>
        </p:nvSpPr>
        <p:spPr/>
        <p:txBody>
          <a:bodyPr/>
          <a:lstStyle/>
          <a:p>
            <a:fld id="{D707E1AF-4B98-46E0-B9A5-655E3FA2D7F2}" type="slidenum">
              <a:rPr lang="en-US" smtClean="0"/>
              <a:t>‹#›</a:t>
            </a:fld>
            <a:endParaRPr lang="en-US"/>
          </a:p>
        </p:txBody>
      </p:sp>
    </p:spTree>
    <p:extLst>
      <p:ext uri="{BB962C8B-B14F-4D97-AF65-F5344CB8AC3E}">
        <p14:creationId xmlns:p14="http://schemas.microsoft.com/office/powerpoint/2010/main" val="42644688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8CC148-84B9-432F-9774-7F4C1677317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54DBA24-5451-4A18-B683-D3467EA5BC7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12EB3E09-8B20-446B-A8D7-935BDC2272E4}"/>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8A94E9A-868E-4FB5-8BC4-BD2EEFDBAF7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1831E21A-3C26-45A3-BC6D-A064204ACC3C}"/>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1E5A358-0397-49BB-877A-E4929D72B21D}"/>
              </a:ext>
            </a:extLst>
          </p:cNvPr>
          <p:cNvSpPr>
            <a:spLocks noGrp="1"/>
          </p:cNvSpPr>
          <p:nvPr>
            <p:ph type="dt" sz="half" idx="10"/>
          </p:nvPr>
        </p:nvSpPr>
        <p:spPr/>
        <p:txBody>
          <a:bodyPr/>
          <a:lstStyle/>
          <a:p>
            <a:fld id="{84F359E8-2DBB-4A8B-85F1-B53ACAB40858}" type="datetime1">
              <a:rPr lang="en-US" smtClean="0"/>
              <a:t>7/15/2018</a:t>
            </a:fld>
            <a:endParaRPr lang="en-US"/>
          </a:p>
        </p:txBody>
      </p:sp>
      <p:sp>
        <p:nvSpPr>
          <p:cNvPr id="8" name="Footer Placeholder 7">
            <a:extLst>
              <a:ext uri="{FF2B5EF4-FFF2-40B4-BE49-F238E27FC236}">
                <a16:creationId xmlns:a16="http://schemas.microsoft.com/office/drawing/2014/main" id="{084B538D-042C-4EBC-A950-3BF9FE3810B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1BEEB58-5C54-485D-B5A3-15585F5D2FB4}"/>
              </a:ext>
            </a:extLst>
          </p:cNvPr>
          <p:cNvSpPr>
            <a:spLocks noGrp="1"/>
          </p:cNvSpPr>
          <p:nvPr>
            <p:ph type="sldNum" sz="quarter" idx="12"/>
          </p:nvPr>
        </p:nvSpPr>
        <p:spPr/>
        <p:txBody>
          <a:bodyPr/>
          <a:lstStyle/>
          <a:p>
            <a:fld id="{D707E1AF-4B98-46E0-B9A5-655E3FA2D7F2}" type="slidenum">
              <a:rPr lang="en-US" smtClean="0"/>
              <a:t>‹#›</a:t>
            </a:fld>
            <a:endParaRPr lang="en-US"/>
          </a:p>
        </p:txBody>
      </p:sp>
    </p:spTree>
    <p:extLst>
      <p:ext uri="{BB962C8B-B14F-4D97-AF65-F5344CB8AC3E}">
        <p14:creationId xmlns:p14="http://schemas.microsoft.com/office/powerpoint/2010/main" val="21816226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88B529-4570-46AF-816A-7F086774782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CD6A470-C436-4BAE-BD13-7055C76B18E5}"/>
              </a:ext>
            </a:extLst>
          </p:cNvPr>
          <p:cNvSpPr>
            <a:spLocks noGrp="1"/>
          </p:cNvSpPr>
          <p:nvPr>
            <p:ph type="dt" sz="half" idx="10"/>
          </p:nvPr>
        </p:nvSpPr>
        <p:spPr/>
        <p:txBody>
          <a:bodyPr/>
          <a:lstStyle/>
          <a:p>
            <a:fld id="{201CBC0D-2C03-44F2-BE6B-5C97F45C8209}" type="datetime1">
              <a:rPr lang="en-US" smtClean="0"/>
              <a:t>7/15/2018</a:t>
            </a:fld>
            <a:endParaRPr lang="en-US"/>
          </a:p>
        </p:txBody>
      </p:sp>
      <p:sp>
        <p:nvSpPr>
          <p:cNvPr id="4" name="Footer Placeholder 3">
            <a:extLst>
              <a:ext uri="{FF2B5EF4-FFF2-40B4-BE49-F238E27FC236}">
                <a16:creationId xmlns:a16="http://schemas.microsoft.com/office/drawing/2014/main" id="{78CB65CF-E49E-47CD-BC3F-D134DFDE4C0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2F23026-B10D-4AFB-8EDA-807AE2C99B69}"/>
              </a:ext>
            </a:extLst>
          </p:cNvPr>
          <p:cNvSpPr>
            <a:spLocks noGrp="1"/>
          </p:cNvSpPr>
          <p:nvPr>
            <p:ph type="sldNum" sz="quarter" idx="12"/>
          </p:nvPr>
        </p:nvSpPr>
        <p:spPr/>
        <p:txBody>
          <a:bodyPr/>
          <a:lstStyle/>
          <a:p>
            <a:fld id="{D707E1AF-4B98-46E0-B9A5-655E3FA2D7F2}" type="slidenum">
              <a:rPr lang="en-US" smtClean="0"/>
              <a:t>‹#›</a:t>
            </a:fld>
            <a:endParaRPr lang="en-US"/>
          </a:p>
        </p:txBody>
      </p:sp>
    </p:spTree>
    <p:extLst>
      <p:ext uri="{BB962C8B-B14F-4D97-AF65-F5344CB8AC3E}">
        <p14:creationId xmlns:p14="http://schemas.microsoft.com/office/powerpoint/2010/main" val="20518548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9915B04-E70A-4D8C-9ED6-1845A021B4C2}"/>
              </a:ext>
            </a:extLst>
          </p:cNvPr>
          <p:cNvSpPr>
            <a:spLocks noGrp="1"/>
          </p:cNvSpPr>
          <p:nvPr>
            <p:ph type="dt" sz="half" idx="10"/>
          </p:nvPr>
        </p:nvSpPr>
        <p:spPr/>
        <p:txBody>
          <a:bodyPr/>
          <a:lstStyle/>
          <a:p>
            <a:fld id="{C2A216E6-A10A-4C2C-8C55-D7D197BDA37E}" type="datetime1">
              <a:rPr lang="en-US" smtClean="0"/>
              <a:t>7/15/2018</a:t>
            </a:fld>
            <a:endParaRPr lang="en-US"/>
          </a:p>
        </p:txBody>
      </p:sp>
      <p:sp>
        <p:nvSpPr>
          <p:cNvPr id="3" name="Footer Placeholder 2">
            <a:extLst>
              <a:ext uri="{FF2B5EF4-FFF2-40B4-BE49-F238E27FC236}">
                <a16:creationId xmlns:a16="http://schemas.microsoft.com/office/drawing/2014/main" id="{545A6E62-C032-48E2-BFF5-411E48E9A87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98970C5-EB56-4A06-8B8E-429E31F016C9}"/>
              </a:ext>
            </a:extLst>
          </p:cNvPr>
          <p:cNvSpPr>
            <a:spLocks noGrp="1"/>
          </p:cNvSpPr>
          <p:nvPr>
            <p:ph type="sldNum" sz="quarter" idx="12"/>
          </p:nvPr>
        </p:nvSpPr>
        <p:spPr/>
        <p:txBody>
          <a:bodyPr/>
          <a:lstStyle/>
          <a:p>
            <a:fld id="{D707E1AF-4B98-46E0-B9A5-655E3FA2D7F2}" type="slidenum">
              <a:rPr lang="en-US" smtClean="0"/>
              <a:t>‹#›</a:t>
            </a:fld>
            <a:endParaRPr lang="en-US"/>
          </a:p>
        </p:txBody>
      </p:sp>
    </p:spTree>
    <p:extLst>
      <p:ext uri="{BB962C8B-B14F-4D97-AF65-F5344CB8AC3E}">
        <p14:creationId xmlns:p14="http://schemas.microsoft.com/office/powerpoint/2010/main" val="41808252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29B4A5-374A-41A4-950A-7FD859F4BAB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198CBF4-8A57-4B68-BDD9-3B42C618C09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BFA67A1-8A8B-4F57-A57C-FE9ED926139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E17E4D2-ACE8-4163-B639-50FD241447B5}"/>
              </a:ext>
            </a:extLst>
          </p:cNvPr>
          <p:cNvSpPr>
            <a:spLocks noGrp="1"/>
          </p:cNvSpPr>
          <p:nvPr>
            <p:ph type="dt" sz="half" idx="10"/>
          </p:nvPr>
        </p:nvSpPr>
        <p:spPr/>
        <p:txBody>
          <a:bodyPr/>
          <a:lstStyle/>
          <a:p>
            <a:fld id="{D1EAFB55-2B9D-4DEF-884D-171CE0BDA888}" type="datetime1">
              <a:rPr lang="en-US" smtClean="0"/>
              <a:t>7/15/2018</a:t>
            </a:fld>
            <a:endParaRPr lang="en-US"/>
          </a:p>
        </p:txBody>
      </p:sp>
      <p:sp>
        <p:nvSpPr>
          <p:cNvPr id="6" name="Footer Placeholder 5">
            <a:extLst>
              <a:ext uri="{FF2B5EF4-FFF2-40B4-BE49-F238E27FC236}">
                <a16:creationId xmlns:a16="http://schemas.microsoft.com/office/drawing/2014/main" id="{4C1A2669-2839-4587-A2D2-0B780E39587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BA6F530-C60E-4336-9149-2C7F2FA3FE29}"/>
              </a:ext>
            </a:extLst>
          </p:cNvPr>
          <p:cNvSpPr>
            <a:spLocks noGrp="1"/>
          </p:cNvSpPr>
          <p:nvPr>
            <p:ph type="sldNum" sz="quarter" idx="12"/>
          </p:nvPr>
        </p:nvSpPr>
        <p:spPr/>
        <p:txBody>
          <a:bodyPr/>
          <a:lstStyle/>
          <a:p>
            <a:fld id="{D707E1AF-4B98-46E0-B9A5-655E3FA2D7F2}" type="slidenum">
              <a:rPr lang="en-US" smtClean="0"/>
              <a:t>‹#›</a:t>
            </a:fld>
            <a:endParaRPr lang="en-US"/>
          </a:p>
        </p:txBody>
      </p:sp>
    </p:spTree>
    <p:extLst>
      <p:ext uri="{BB962C8B-B14F-4D97-AF65-F5344CB8AC3E}">
        <p14:creationId xmlns:p14="http://schemas.microsoft.com/office/powerpoint/2010/main" val="12047223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522C60-741C-4D26-8D8A-B6835EF5687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A691D09-5902-44E1-B692-7F97E5EAE0C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A630275-ECCA-46C7-A761-6A44F15948F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49E3545-955A-442E-B4C4-097274D88CBE}"/>
              </a:ext>
            </a:extLst>
          </p:cNvPr>
          <p:cNvSpPr>
            <a:spLocks noGrp="1"/>
          </p:cNvSpPr>
          <p:nvPr>
            <p:ph type="dt" sz="half" idx="10"/>
          </p:nvPr>
        </p:nvSpPr>
        <p:spPr/>
        <p:txBody>
          <a:bodyPr/>
          <a:lstStyle/>
          <a:p>
            <a:fld id="{C67CD53C-380E-4932-A323-9FF8CD446430}" type="datetime1">
              <a:rPr lang="en-US" smtClean="0"/>
              <a:t>7/15/2018</a:t>
            </a:fld>
            <a:endParaRPr lang="en-US"/>
          </a:p>
        </p:txBody>
      </p:sp>
      <p:sp>
        <p:nvSpPr>
          <p:cNvPr id="6" name="Footer Placeholder 5">
            <a:extLst>
              <a:ext uri="{FF2B5EF4-FFF2-40B4-BE49-F238E27FC236}">
                <a16:creationId xmlns:a16="http://schemas.microsoft.com/office/drawing/2014/main" id="{DDE54C0F-7AA0-4B02-8CD2-6FBD569F758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BA25809-62DF-49FE-B629-25A3CA6305B1}"/>
              </a:ext>
            </a:extLst>
          </p:cNvPr>
          <p:cNvSpPr>
            <a:spLocks noGrp="1"/>
          </p:cNvSpPr>
          <p:nvPr>
            <p:ph type="sldNum" sz="quarter" idx="12"/>
          </p:nvPr>
        </p:nvSpPr>
        <p:spPr/>
        <p:txBody>
          <a:bodyPr/>
          <a:lstStyle/>
          <a:p>
            <a:fld id="{D707E1AF-4B98-46E0-B9A5-655E3FA2D7F2}" type="slidenum">
              <a:rPr lang="en-US" smtClean="0"/>
              <a:t>‹#›</a:t>
            </a:fld>
            <a:endParaRPr lang="en-US"/>
          </a:p>
        </p:txBody>
      </p:sp>
    </p:spTree>
    <p:extLst>
      <p:ext uri="{BB962C8B-B14F-4D97-AF65-F5344CB8AC3E}">
        <p14:creationId xmlns:p14="http://schemas.microsoft.com/office/powerpoint/2010/main" val="34395302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9D31FDD-4865-484E-A6C3-90506EF102E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EFD3C5B-7B78-4123-B9FA-3CA49ADA913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4B80210-73DC-457C-BBC5-9A441740079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E11BD2E-E0D6-414F-8C48-0C9DB3EEF13E}" type="datetime1">
              <a:rPr lang="en-US" smtClean="0"/>
              <a:t>7/15/2018</a:t>
            </a:fld>
            <a:endParaRPr lang="en-US"/>
          </a:p>
        </p:txBody>
      </p:sp>
      <p:sp>
        <p:nvSpPr>
          <p:cNvPr id="5" name="Footer Placeholder 4">
            <a:extLst>
              <a:ext uri="{FF2B5EF4-FFF2-40B4-BE49-F238E27FC236}">
                <a16:creationId xmlns:a16="http://schemas.microsoft.com/office/drawing/2014/main" id="{BF9C9FCE-411C-4009-B1C3-269580ABDE7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905F633-96BE-40F9-8A1A-D2C86703102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07E1AF-4B98-46E0-B9A5-655E3FA2D7F2}" type="slidenum">
              <a:rPr lang="en-US" smtClean="0"/>
              <a:t>‹#›</a:t>
            </a:fld>
            <a:endParaRPr lang="en-US"/>
          </a:p>
        </p:txBody>
      </p:sp>
    </p:spTree>
    <p:extLst>
      <p:ext uri="{BB962C8B-B14F-4D97-AF65-F5344CB8AC3E}">
        <p14:creationId xmlns:p14="http://schemas.microsoft.com/office/powerpoint/2010/main" val="5692396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774DAB5-4937-4F15-9274-2B42A3930E9F}"/>
              </a:ext>
            </a:extLst>
          </p:cNvPr>
          <p:cNvSpPr txBox="1"/>
          <p:nvPr/>
        </p:nvSpPr>
        <p:spPr>
          <a:xfrm>
            <a:off x="944705" y="1669169"/>
            <a:ext cx="4350327" cy="1846659"/>
          </a:xfrm>
          <a:prstGeom prst="rect">
            <a:avLst/>
          </a:prstGeom>
          <a:noFill/>
        </p:spPr>
        <p:txBody>
          <a:bodyPr wrap="square" rtlCol="0">
            <a:spAutoFit/>
          </a:bodyPr>
          <a:lstStyle/>
          <a:p>
            <a:pPr algn="ctr"/>
            <a:r>
              <a:rPr lang="en-US" sz="6000" dirty="0"/>
              <a:t>Electronics</a:t>
            </a:r>
          </a:p>
          <a:p>
            <a:pPr algn="ctr"/>
            <a:r>
              <a:rPr lang="en-US" sz="5400" dirty="0">
                <a:solidFill>
                  <a:srgbClr val="0070C0"/>
                </a:solidFill>
              </a:rPr>
              <a:t>Current</a:t>
            </a:r>
          </a:p>
        </p:txBody>
      </p:sp>
      <p:sp>
        <p:nvSpPr>
          <p:cNvPr id="6" name="TextBox 5">
            <a:extLst>
              <a:ext uri="{FF2B5EF4-FFF2-40B4-BE49-F238E27FC236}">
                <a16:creationId xmlns:a16="http://schemas.microsoft.com/office/drawing/2014/main" id="{F53356E9-EA3C-4E73-A3CC-0DFD17DCEC84}"/>
              </a:ext>
            </a:extLst>
          </p:cNvPr>
          <p:cNvSpPr txBox="1"/>
          <p:nvPr/>
        </p:nvSpPr>
        <p:spPr>
          <a:xfrm>
            <a:off x="1464251" y="4244963"/>
            <a:ext cx="3311237" cy="954107"/>
          </a:xfrm>
          <a:prstGeom prst="rect">
            <a:avLst/>
          </a:prstGeom>
          <a:noFill/>
        </p:spPr>
        <p:txBody>
          <a:bodyPr wrap="square" rtlCol="0">
            <a:spAutoFit/>
          </a:bodyPr>
          <a:lstStyle/>
          <a:p>
            <a:pPr algn="ctr"/>
            <a:r>
              <a:rPr lang="en-US" sz="2800" b="1" dirty="0" err="1"/>
              <a:t>LabRat</a:t>
            </a:r>
            <a:r>
              <a:rPr lang="en-US" sz="2800" b="1" dirty="0"/>
              <a:t> Scientific</a:t>
            </a:r>
          </a:p>
          <a:p>
            <a:pPr algn="ctr"/>
            <a:r>
              <a:rPr lang="en-US" sz="2800" b="1" dirty="0"/>
              <a:t>© 2018</a:t>
            </a:r>
          </a:p>
        </p:txBody>
      </p:sp>
      <p:sp>
        <p:nvSpPr>
          <p:cNvPr id="7" name="Slide Number Placeholder 6">
            <a:extLst>
              <a:ext uri="{FF2B5EF4-FFF2-40B4-BE49-F238E27FC236}">
                <a16:creationId xmlns:a16="http://schemas.microsoft.com/office/drawing/2014/main" id="{EF30F99E-142D-4C21-B470-728F3E0192AA}"/>
              </a:ext>
            </a:extLst>
          </p:cNvPr>
          <p:cNvSpPr>
            <a:spLocks noGrp="1"/>
          </p:cNvSpPr>
          <p:nvPr>
            <p:ph type="sldNum" sz="quarter" idx="12"/>
          </p:nvPr>
        </p:nvSpPr>
        <p:spPr/>
        <p:txBody>
          <a:bodyPr/>
          <a:lstStyle/>
          <a:p>
            <a:fld id="{3150DC94-5EC2-4937-A6C5-CBE2A9ED6282}" type="slidenum">
              <a:rPr lang="en-US" smtClean="0"/>
              <a:t>1</a:t>
            </a:fld>
            <a:endParaRPr lang="en-US"/>
          </a:p>
        </p:txBody>
      </p:sp>
      <p:pic>
        <p:nvPicPr>
          <p:cNvPr id="8" name="Picture 7">
            <a:extLst>
              <a:ext uri="{FF2B5EF4-FFF2-40B4-BE49-F238E27FC236}">
                <a16:creationId xmlns:a16="http://schemas.microsoft.com/office/drawing/2014/main" id="{345C8C85-03AF-43E2-A245-7CFF372273A1}"/>
              </a:ext>
            </a:extLst>
          </p:cNvPr>
          <p:cNvPicPr>
            <a:picLocks noChangeAspect="1"/>
          </p:cNvPicPr>
          <p:nvPr/>
        </p:nvPicPr>
        <p:blipFill>
          <a:blip r:embed="rId2"/>
          <a:stretch>
            <a:fillRect/>
          </a:stretch>
        </p:blipFill>
        <p:spPr>
          <a:xfrm>
            <a:off x="6802025" y="1896148"/>
            <a:ext cx="4445270" cy="3065704"/>
          </a:xfrm>
          <a:prstGeom prst="rect">
            <a:avLst/>
          </a:prstGeom>
        </p:spPr>
      </p:pic>
    </p:spTree>
    <p:extLst>
      <p:ext uri="{BB962C8B-B14F-4D97-AF65-F5344CB8AC3E}">
        <p14:creationId xmlns:p14="http://schemas.microsoft.com/office/powerpoint/2010/main" val="36273467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287A7A3D-6FA1-46BE-B77C-9F975D0A26BF}"/>
              </a:ext>
            </a:extLst>
          </p:cNvPr>
          <p:cNvSpPr>
            <a:spLocks noGrp="1"/>
          </p:cNvSpPr>
          <p:nvPr>
            <p:ph type="sldNum" sz="quarter" idx="12"/>
          </p:nvPr>
        </p:nvSpPr>
        <p:spPr/>
        <p:txBody>
          <a:bodyPr/>
          <a:lstStyle/>
          <a:p>
            <a:fld id="{D707E1AF-4B98-46E0-B9A5-655E3FA2D7F2}" type="slidenum">
              <a:rPr lang="en-US" smtClean="0"/>
              <a:t>10</a:t>
            </a:fld>
            <a:endParaRPr lang="en-US"/>
          </a:p>
        </p:txBody>
      </p:sp>
      <p:sp>
        <p:nvSpPr>
          <p:cNvPr id="5" name="TextBox 4">
            <a:extLst>
              <a:ext uri="{FF2B5EF4-FFF2-40B4-BE49-F238E27FC236}">
                <a16:creationId xmlns:a16="http://schemas.microsoft.com/office/drawing/2014/main" id="{C6B5E93F-BCDE-4C30-A168-161B2DC2DDD6}"/>
              </a:ext>
            </a:extLst>
          </p:cNvPr>
          <p:cNvSpPr txBox="1"/>
          <p:nvPr/>
        </p:nvSpPr>
        <p:spPr>
          <a:xfrm>
            <a:off x="2123193" y="265876"/>
            <a:ext cx="7909609" cy="584775"/>
          </a:xfrm>
          <a:prstGeom prst="rect">
            <a:avLst/>
          </a:prstGeom>
          <a:noFill/>
        </p:spPr>
        <p:txBody>
          <a:bodyPr wrap="square" rtlCol="0">
            <a:spAutoFit/>
          </a:bodyPr>
          <a:lstStyle/>
          <a:p>
            <a:pPr algn="ctr"/>
            <a:r>
              <a:rPr lang="en-US" sz="3200" dirty="0"/>
              <a:t>Current Considerations</a:t>
            </a:r>
          </a:p>
        </p:txBody>
      </p:sp>
      <p:sp>
        <p:nvSpPr>
          <p:cNvPr id="6" name="TextBox 5">
            <a:extLst>
              <a:ext uri="{FF2B5EF4-FFF2-40B4-BE49-F238E27FC236}">
                <a16:creationId xmlns:a16="http://schemas.microsoft.com/office/drawing/2014/main" id="{6C532E74-DF1C-4B97-9E14-CB281D3FC194}"/>
              </a:ext>
            </a:extLst>
          </p:cNvPr>
          <p:cNvSpPr txBox="1"/>
          <p:nvPr/>
        </p:nvSpPr>
        <p:spPr>
          <a:xfrm>
            <a:off x="540327" y="1177637"/>
            <a:ext cx="10813473" cy="4893647"/>
          </a:xfrm>
          <a:prstGeom prst="rect">
            <a:avLst/>
          </a:prstGeom>
          <a:noFill/>
        </p:spPr>
        <p:txBody>
          <a:bodyPr wrap="square" rtlCol="0">
            <a:spAutoFit/>
          </a:bodyPr>
          <a:lstStyle/>
          <a:p>
            <a:pPr marL="285750" indent="-285750">
              <a:buFont typeface="Arial" panose="020B0604020202020204" pitchFamily="34" charset="0"/>
              <a:buChar char="•"/>
            </a:pPr>
            <a:r>
              <a:rPr lang="en-US" sz="2400" dirty="0"/>
              <a:t>12 V car batteries are capable of providing extremely high currents and can be dangerous if not handled properly.</a:t>
            </a:r>
          </a:p>
          <a:p>
            <a:pPr marL="285750" indent="-285750">
              <a:buFont typeface="Arial" panose="020B0604020202020204" pitchFamily="34" charset="0"/>
              <a:buChar char="•"/>
            </a:pPr>
            <a:endParaRPr lang="en-US" sz="2400" dirty="0"/>
          </a:p>
          <a:p>
            <a:pPr marL="285750" indent="-285750">
              <a:buFont typeface="Arial" panose="020B0604020202020204" pitchFamily="34" charset="0"/>
              <a:buChar char="•"/>
            </a:pPr>
            <a:r>
              <a:rPr lang="en-US" sz="2400" dirty="0"/>
              <a:t>Typical 1.5 V household batteries have their poles at opposite ends so there is little chance of a shorting condition when they are stored (though its not impossible…).</a:t>
            </a:r>
          </a:p>
          <a:p>
            <a:pPr marL="285750" indent="-285750">
              <a:buFont typeface="Arial" panose="020B0604020202020204" pitchFamily="34" charset="0"/>
              <a:buChar char="•"/>
            </a:pPr>
            <a:endParaRPr lang="en-US" sz="2400" dirty="0"/>
          </a:p>
          <a:p>
            <a:pPr marL="285750" indent="-285750">
              <a:buFont typeface="Arial" panose="020B0604020202020204" pitchFamily="34" charset="0"/>
              <a:buChar char="•"/>
            </a:pPr>
            <a:r>
              <a:rPr lang="en-US" sz="2400" dirty="0"/>
              <a:t>9 V transistor batteries can get hot when their contacts are shorted together (high current situation).  This could pose a fire hazard.  The hazard comes from the poles being on the same side of the battery, allowing them to come in contact with the same piece of metal.  Always place some tape over the contacts to prevent shorting when they are stored.  Look at Ohms law to get a sense of the current that can exist if a very low resistance connects the contacts on the battery.</a:t>
            </a:r>
          </a:p>
          <a:p>
            <a:pPr marL="285750" indent="-285750">
              <a:buFont typeface="Arial" panose="020B0604020202020204" pitchFamily="34" charset="0"/>
              <a:buChar char="•"/>
            </a:pPr>
            <a:endParaRPr lang="en-US" sz="2400" dirty="0"/>
          </a:p>
        </p:txBody>
      </p:sp>
    </p:spTree>
    <p:extLst>
      <p:ext uri="{BB962C8B-B14F-4D97-AF65-F5344CB8AC3E}">
        <p14:creationId xmlns:p14="http://schemas.microsoft.com/office/powerpoint/2010/main" val="148547675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6465F1D4-77A6-4E6A-98BC-FF5820F4AB3E}"/>
              </a:ext>
            </a:extLst>
          </p:cNvPr>
          <p:cNvPicPr>
            <a:picLocks noChangeAspect="1"/>
          </p:cNvPicPr>
          <p:nvPr/>
        </p:nvPicPr>
        <p:blipFill>
          <a:blip r:embed="rId2"/>
          <a:stretch>
            <a:fillRect/>
          </a:stretch>
        </p:blipFill>
        <p:spPr>
          <a:xfrm>
            <a:off x="475280" y="1931208"/>
            <a:ext cx="4445270" cy="3065704"/>
          </a:xfrm>
          <a:prstGeom prst="rect">
            <a:avLst/>
          </a:prstGeom>
        </p:spPr>
      </p:pic>
      <p:sp>
        <p:nvSpPr>
          <p:cNvPr id="3" name="Slide Number Placeholder 2">
            <a:extLst>
              <a:ext uri="{FF2B5EF4-FFF2-40B4-BE49-F238E27FC236}">
                <a16:creationId xmlns:a16="http://schemas.microsoft.com/office/drawing/2014/main" id="{A32BA5C2-7272-47DA-9342-33328894CF30}"/>
              </a:ext>
            </a:extLst>
          </p:cNvPr>
          <p:cNvSpPr>
            <a:spLocks noGrp="1"/>
          </p:cNvSpPr>
          <p:nvPr>
            <p:ph type="sldNum" sz="quarter" idx="12"/>
          </p:nvPr>
        </p:nvSpPr>
        <p:spPr/>
        <p:txBody>
          <a:bodyPr/>
          <a:lstStyle/>
          <a:p>
            <a:fld id="{3150DC94-5EC2-4937-A6C5-CBE2A9ED6282}" type="slidenum">
              <a:rPr lang="en-US" smtClean="0"/>
              <a:t>2</a:t>
            </a:fld>
            <a:endParaRPr lang="en-US"/>
          </a:p>
        </p:txBody>
      </p:sp>
      <p:sp>
        <p:nvSpPr>
          <p:cNvPr id="4" name="TextBox 3">
            <a:extLst>
              <a:ext uri="{FF2B5EF4-FFF2-40B4-BE49-F238E27FC236}">
                <a16:creationId xmlns:a16="http://schemas.microsoft.com/office/drawing/2014/main" id="{01F011D9-035E-40B3-A8CD-7FF715DE09FD}"/>
              </a:ext>
            </a:extLst>
          </p:cNvPr>
          <p:cNvSpPr txBox="1"/>
          <p:nvPr/>
        </p:nvSpPr>
        <p:spPr>
          <a:xfrm>
            <a:off x="5403274" y="986458"/>
            <a:ext cx="6313446" cy="2000548"/>
          </a:xfrm>
          <a:prstGeom prst="rect">
            <a:avLst/>
          </a:prstGeom>
          <a:noFill/>
        </p:spPr>
        <p:txBody>
          <a:bodyPr wrap="square" rtlCol="0">
            <a:spAutoFit/>
          </a:bodyPr>
          <a:lstStyle/>
          <a:p>
            <a:r>
              <a:rPr lang="en-US" sz="2800" b="1" dirty="0"/>
              <a:t>Current Flow:</a:t>
            </a:r>
          </a:p>
          <a:p>
            <a:endParaRPr lang="en-US" sz="2400" dirty="0"/>
          </a:p>
          <a:p>
            <a:pPr marL="285750" indent="-285750">
              <a:buFont typeface="Arial" panose="020B0604020202020204" pitchFamily="34" charset="0"/>
              <a:buChar char="•"/>
            </a:pPr>
            <a:r>
              <a:rPr lang="en-US" sz="2400" dirty="0"/>
              <a:t>Due to the convention that was established long ago, “current flow” is actually opposite the direction of electron movement</a:t>
            </a:r>
          </a:p>
        </p:txBody>
      </p:sp>
      <p:sp>
        <p:nvSpPr>
          <p:cNvPr id="5" name="Title 1">
            <a:extLst>
              <a:ext uri="{FF2B5EF4-FFF2-40B4-BE49-F238E27FC236}">
                <a16:creationId xmlns:a16="http://schemas.microsoft.com/office/drawing/2014/main" id="{948A5F21-BCDA-4DFC-8973-2015783ACE46}"/>
              </a:ext>
            </a:extLst>
          </p:cNvPr>
          <p:cNvSpPr txBox="1">
            <a:spLocks/>
          </p:cNvSpPr>
          <p:nvPr/>
        </p:nvSpPr>
        <p:spPr>
          <a:xfrm>
            <a:off x="1981200" y="312441"/>
            <a:ext cx="8229600" cy="509031"/>
          </a:xfrm>
          <a:prstGeom prst="rect">
            <a:avLst/>
          </a:prstGeom>
        </p:spPr>
        <p:txBody>
          <a:bodyPr>
            <a:normAutofit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200" dirty="0">
                <a:solidFill>
                  <a:srgbClr val="FF0000"/>
                </a:solidFill>
                <a:latin typeface="+mn-lt"/>
              </a:rPr>
              <a:t>Electron Movement in a Circuit</a:t>
            </a:r>
          </a:p>
        </p:txBody>
      </p:sp>
      <p:sp>
        <p:nvSpPr>
          <p:cNvPr id="6" name="TextBox 5">
            <a:extLst>
              <a:ext uri="{FF2B5EF4-FFF2-40B4-BE49-F238E27FC236}">
                <a16:creationId xmlns:a16="http://schemas.microsoft.com/office/drawing/2014/main" id="{8C9285C1-9439-4140-9D49-4235BB8F3797}"/>
              </a:ext>
            </a:extLst>
          </p:cNvPr>
          <p:cNvSpPr txBox="1"/>
          <p:nvPr/>
        </p:nvSpPr>
        <p:spPr>
          <a:xfrm>
            <a:off x="5403274" y="3221320"/>
            <a:ext cx="6313446" cy="1569660"/>
          </a:xfrm>
          <a:prstGeom prst="rect">
            <a:avLst/>
          </a:prstGeom>
          <a:noFill/>
        </p:spPr>
        <p:txBody>
          <a:bodyPr wrap="square" rtlCol="0">
            <a:spAutoFit/>
          </a:bodyPr>
          <a:lstStyle/>
          <a:p>
            <a:pPr marL="285750" indent="-285750">
              <a:buFont typeface="Arial" panose="020B0604020202020204" pitchFamily="34" charset="0"/>
              <a:buChar char="•"/>
            </a:pPr>
            <a:r>
              <a:rPr lang="en-US" sz="2400" dirty="0"/>
              <a:t>The positive side of the battery is positive because the atoms are lacking sufficient electrons (thus are less negative…).  These types of atoms are known an “ions”</a:t>
            </a:r>
          </a:p>
        </p:txBody>
      </p:sp>
      <p:sp>
        <p:nvSpPr>
          <p:cNvPr id="7" name="TextBox 6">
            <a:extLst>
              <a:ext uri="{FF2B5EF4-FFF2-40B4-BE49-F238E27FC236}">
                <a16:creationId xmlns:a16="http://schemas.microsoft.com/office/drawing/2014/main" id="{59F20C73-0704-4346-B7E7-BCDB9256AB34}"/>
              </a:ext>
            </a:extLst>
          </p:cNvPr>
          <p:cNvSpPr txBox="1"/>
          <p:nvPr/>
        </p:nvSpPr>
        <p:spPr>
          <a:xfrm>
            <a:off x="5403274" y="5027406"/>
            <a:ext cx="6313446" cy="1200329"/>
          </a:xfrm>
          <a:prstGeom prst="rect">
            <a:avLst/>
          </a:prstGeom>
          <a:noFill/>
        </p:spPr>
        <p:txBody>
          <a:bodyPr wrap="square" rtlCol="0">
            <a:spAutoFit/>
          </a:bodyPr>
          <a:lstStyle/>
          <a:p>
            <a:pPr marL="285750" indent="-285750">
              <a:buFont typeface="Arial" panose="020B0604020202020204" pitchFamily="34" charset="0"/>
              <a:buChar char="•"/>
            </a:pPr>
            <a:r>
              <a:rPr lang="en-US" sz="2400" dirty="0"/>
              <a:t>Electrons flow from the negative end of the battery (excess electrons) to the positive end of the battery (lacking electrons).  </a:t>
            </a:r>
          </a:p>
        </p:txBody>
      </p:sp>
    </p:spTree>
    <p:extLst>
      <p:ext uri="{BB962C8B-B14F-4D97-AF65-F5344CB8AC3E}">
        <p14:creationId xmlns:p14="http://schemas.microsoft.com/office/powerpoint/2010/main" val="12811561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242AAA64-D28E-48C4-877B-B5FFB6FD437E}"/>
              </a:ext>
            </a:extLst>
          </p:cNvPr>
          <p:cNvSpPr>
            <a:spLocks noGrp="1"/>
          </p:cNvSpPr>
          <p:nvPr>
            <p:ph type="sldNum" sz="quarter" idx="12"/>
          </p:nvPr>
        </p:nvSpPr>
        <p:spPr/>
        <p:txBody>
          <a:bodyPr/>
          <a:lstStyle/>
          <a:p>
            <a:fld id="{3150DC94-5EC2-4937-A6C5-CBE2A9ED6282}" type="slidenum">
              <a:rPr lang="en-US" smtClean="0"/>
              <a:t>3</a:t>
            </a:fld>
            <a:endParaRPr lang="en-US"/>
          </a:p>
        </p:txBody>
      </p:sp>
      <p:sp>
        <p:nvSpPr>
          <p:cNvPr id="3" name="Title 1">
            <a:extLst>
              <a:ext uri="{FF2B5EF4-FFF2-40B4-BE49-F238E27FC236}">
                <a16:creationId xmlns:a16="http://schemas.microsoft.com/office/drawing/2014/main" id="{312E2EEF-0844-4010-AB8B-2E3345547853}"/>
              </a:ext>
            </a:extLst>
          </p:cNvPr>
          <p:cNvSpPr txBox="1">
            <a:spLocks/>
          </p:cNvSpPr>
          <p:nvPr/>
        </p:nvSpPr>
        <p:spPr>
          <a:xfrm>
            <a:off x="1981200" y="312441"/>
            <a:ext cx="8229600" cy="509031"/>
          </a:xfrm>
          <a:prstGeom prst="rect">
            <a:avLst/>
          </a:prstGeom>
        </p:spPr>
        <p:txBody>
          <a:bodyPr>
            <a:normAutofit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200" dirty="0">
                <a:solidFill>
                  <a:srgbClr val="FF0000"/>
                </a:solidFill>
                <a:latin typeface="+mn-lt"/>
              </a:rPr>
              <a:t>Electron Movement in a Circuit</a:t>
            </a:r>
          </a:p>
        </p:txBody>
      </p:sp>
      <p:sp>
        <p:nvSpPr>
          <p:cNvPr id="4" name="TextBox 3">
            <a:extLst>
              <a:ext uri="{FF2B5EF4-FFF2-40B4-BE49-F238E27FC236}">
                <a16:creationId xmlns:a16="http://schemas.microsoft.com/office/drawing/2014/main" id="{297589BE-F3AD-4F9C-AA73-0A1EB7BE6AB6}"/>
              </a:ext>
            </a:extLst>
          </p:cNvPr>
          <p:cNvSpPr txBox="1"/>
          <p:nvPr/>
        </p:nvSpPr>
        <p:spPr>
          <a:xfrm>
            <a:off x="935182" y="1184564"/>
            <a:ext cx="9635836" cy="1200329"/>
          </a:xfrm>
          <a:prstGeom prst="rect">
            <a:avLst/>
          </a:prstGeom>
          <a:noFill/>
        </p:spPr>
        <p:txBody>
          <a:bodyPr wrap="square" rtlCol="0">
            <a:spAutoFit/>
          </a:bodyPr>
          <a:lstStyle/>
          <a:p>
            <a:pPr marL="285750" indent="-285750">
              <a:buFont typeface="Arial" panose="020B0604020202020204" pitchFamily="34" charset="0"/>
              <a:buChar char="•"/>
            </a:pPr>
            <a:r>
              <a:rPr lang="en-US" sz="2400" dirty="0"/>
              <a:t>The battery provides an electrical field that pushes the electrons through the circuit, and creates the electromagnetic waves that transmit the energy</a:t>
            </a:r>
          </a:p>
        </p:txBody>
      </p:sp>
      <p:sp>
        <p:nvSpPr>
          <p:cNvPr id="5" name="TextBox 4">
            <a:extLst>
              <a:ext uri="{FF2B5EF4-FFF2-40B4-BE49-F238E27FC236}">
                <a16:creationId xmlns:a16="http://schemas.microsoft.com/office/drawing/2014/main" id="{55FDF0BE-AE6E-4027-A12E-5536FC8FC9B2}"/>
              </a:ext>
            </a:extLst>
          </p:cNvPr>
          <p:cNvSpPr txBox="1"/>
          <p:nvPr/>
        </p:nvSpPr>
        <p:spPr>
          <a:xfrm>
            <a:off x="935182" y="2570128"/>
            <a:ext cx="9635836" cy="830997"/>
          </a:xfrm>
          <a:prstGeom prst="rect">
            <a:avLst/>
          </a:prstGeom>
          <a:noFill/>
        </p:spPr>
        <p:txBody>
          <a:bodyPr wrap="square" rtlCol="0">
            <a:spAutoFit/>
          </a:bodyPr>
          <a:lstStyle/>
          <a:p>
            <a:pPr marL="285750" indent="-285750">
              <a:buFont typeface="Arial" panose="020B0604020202020204" pitchFamily="34" charset="0"/>
              <a:buChar char="•"/>
            </a:pPr>
            <a:r>
              <a:rPr lang="en-US" sz="2400" dirty="0"/>
              <a:t>Energy is transmitted along a wire due to the propagation of electromagnetic waves, not the movement of electrons </a:t>
            </a:r>
          </a:p>
        </p:txBody>
      </p:sp>
      <p:sp>
        <p:nvSpPr>
          <p:cNvPr id="6" name="TextBox 5">
            <a:extLst>
              <a:ext uri="{FF2B5EF4-FFF2-40B4-BE49-F238E27FC236}">
                <a16:creationId xmlns:a16="http://schemas.microsoft.com/office/drawing/2014/main" id="{D654A0DF-D2B6-4816-9F67-67A7165F1B0C}"/>
              </a:ext>
            </a:extLst>
          </p:cNvPr>
          <p:cNvSpPr txBox="1"/>
          <p:nvPr/>
        </p:nvSpPr>
        <p:spPr>
          <a:xfrm>
            <a:off x="935182" y="3585792"/>
            <a:ext cx="9635836" cy="1569660"/>
          </a:xfrm>
          <a:prstGeom prst="rect">
            <a:avLst/>
          </a:prstGeom>
          <a:noFill/>
        </p:spPr>
        <p:txBody>
          <a:bodyPr wrap="square" rtlCol="0">
            <a:spAutoFit/>
          </a:bodyPr>
          <a:lstStyle/>
          <a:p>
            <a:pPr marL="285750" indent="-285750">
              <a:buFont typeface="Arial" panose="020B0604020202020204" pitchFamily="34" charset="0"/>
              <a:buChar char="•"/>
            </a:pPr>
            <a:r>
              <a:rPr lang="en-US" sz="2400" dirty="0"/>
              <a:t>The electromagnetic waves in a circuit, move at 70% - 80% the speed of light.  This is why a light across the room seems to turn on instantaneously when the switch is thrown</a:t>
            </a:r>
          </a:p>
          <a:p>
            <a:pPr marL="285750" indent="-285750">
              <a:buFont typeface="Arial" panose="020B0604020202020204" pitchFamily="34" charset="0"/>
              <a:buChar char="•"/>
            </a:pPr>
            <a:endParaRPr lang="en-US" sz="2400" dirty="0"/>
          </a:p>
        </p:txBody>
      </p:sp>
      <p:sp>
        <p:nvSpPr>
          <p:cNvPr id="7" name="TextBox 6">
            <a:extLst>
              <a:ext uri="{FF2B5EF4-FFF2-40B4-BE49-F238E27FC236}">
                <a16:creationId xmlns:a16="http://schemas.microsoft.com/office/drawing/2014/main" id="{5A9C15D2-3510-4C96-9B34-3DF318E7B855}"/>
              </a:ext>
            </a:extLst>
          </p:cNvPr>
          <p:cNvSpPr txBox="1"/>
          <p:nvPr/>
        </p:nvSpPr>
        <p:spPr>
          <a:xfrm>
            <a:off x="935182" y="4939146"/>
            <a:ext cx="9635836" cy="1200329"/>
          </a:xfrm>
          <a:prstGeom prst="rect">
            <a:avLst/>
          </a:prstGeom>
          <a:noFill/>
        </p:spPr>
        <p:txBody>
          <a:bodyPr wrap="square" rtlCol="0">
            <a:spAutoFit/>
          </a:bodyPr>
          <a:lstStyle/>
          <a:p>
            <a:pPr marL="285750" indent="-285750">
              <a:buFont typeface="Arial" panose="020B0604020202020204" pitchFamily="34" charset="0"/>
              <a:buChar char="•"/>
            </a:pPr>
            <a:r>
              <a:rPr lang="en-US" sz="2400" dirty="0"/>
              <a:t>Electron motion (a.k.a. electron drift) is actually very slow and depends on the material in the conductor – less than 1 meter per hour in a typical simple DC circuit</a:t>
            </a:r>
          </a:p>
        </p:txBody>
      </p:sp>
    </p:spTree>
    <p:extLst>
      <p:ext uri="{BB962C8B-B14F-4D97-AF65-F5344CB8AC3E}">
        <p14:creationId xmlns:p14="http://schemas.microsoft.com/office/powerpoint/2010/main" val="35965114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fade">
                                      <p:cBhvr>
                                        <p:cTn id="12" dur="500"/>
                                        <p:tgtEl>
                                          <p:spTgt spid="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46927"/>
            <a:ext cx="8229600" cy="685800"/>
          </a:xfrm>
        </p:spPr>
        <p:txBody>
          <a:bodyPr>
            <a:normAutofit/>
          </a:bodyPr>
          <a:lstStyle/>
          <a:p>
            <a:pPr algn="ctr"/>
            <a:r>
              <a:rPr lang="en-US" sz="3200" dirty="0">
                <a:solidFill>
                  <a:srgbClr val="FF0000"/>
                </a:solidFill>
                <a:latin typeface="+mn-lt"/>
              </a:rPr>
              <a:t>Ohm’s Law</a:t>
            </a:r>
          </a:p>
        </p:txBody>
      </p:sp>
      <p:sp>
        <p:nvSpPr>
          <p:cNvPr id="3" name="Content Placeholder 2"/>
          <p:cNvSpPr>
            <a:spLocks noGrp="1"/>
          </p:cNvSpPr>
          <p:nvPr>
            <p:ph idx="1"/>
          </p:nvPr>
        </p:nvSpPr>
        <p:spPr>
          <a:xfrm>
            <a:off x="1108365" y="1440874"/>
            <a:ext cx="6802580" cy="1773382"/>
          </a:xfrm>
        </p:spPr>
        <p:txBody>
          <a:bodyPr>
            <a:normAutofit/>
          </a:bodyPr>
          <a:lstStyle/>
          <a:p>
            <a:pPr>
              <a:lnSpc>
                <a:spcPct val="110000"/>
              </a:lnSpc>
              <a:spcBef>
                <a:spcPts val="600"/>
              </a:spcBef>
            </a:pPr>
            <a:r>
              <a:rPr lang="en-US" dirty="0"/>
              <a:t>Ohm’s Law defines the relationship between Voltage (</a:t>
            </a:r>
            <a:r>
              <a:rPr lang="en-US" dirty="0">
                <a:solidFill>
                  <a:srgbClr val="00B050"/>
                </a:solidFill>
              </a:rPr>
              <a:t>V</a:t>
            </a:r>
            <a:r>
              <a:rPr lang="en-US" dirty="0"/>
              <a:t>), Current (</a:t>
            </a:r>
            <a:r>
              <a:rPr lang="en-US" dirty="0">
                <a:solidFill>
                  <a:schemeClr val="tx2">
                    <a:lumMod val="60000"/>
                    <a:lumOff val="40000"/>
                  </a:schemeClr>
                </a:solidFill>
              </a:rPr>
              <a:t>I</a:t>
            </a:r>
            <a:r>
              <a:rPr lang="en-US" dirty="0"/>
              <a:t>), and Resistance (</a:t>
            </a:r>
            <a:r>
              <a:rPr lang="en-US" dirty="0">
                <a:solidFill>
                  <a:srgbClr val="FF0000"/>
                </a:solidFill>
              </a:rPr>
              <a:t>R</a:t>
            </a:r>
            <a:r>
              <a:rPr lang="en-US" dirty="0"/>
              <a:t>)</a:t>
            </a:r>
          </a:p>
        </p:txBody>
      </p:sp>
      <p:sp>
        <p:nvSpPr>
          <p:cNvPr id="4" name="TextBox 3"/>
          <p:cNvSpPr txBox="1"/>
          <p:nvPr/>
        </p:nvSpPr>
        <p:spPr>
          <a:xfrm>
            <a:off x="8478981" y="1483558"/>
            <a:ext cx="2604654" cy="769441"/>
          </a:xfrm>
          <a:prstGeom prst="rect">
            <a:avLst/>
          </a:prstGeom>
          <a:noFill/>
        </p:spPr>
        <p:txBody>
          <a:bodyPr wrap="square" rtlCol="0">
            <a:spAutoFit/>
          </a:bodyPr>
          <a:lstStyle/>
          <a:p>
            <a:r>
              <a:rPr lang="en-US" sz="4400" dirty="0">
                <a:solidFill>
                  <a:srgbClr val="00B050"/>
                </a:solidFill>
              </a:rPr>
              <a:t>V</a:t>
            </a:r>
            <a:r>
              <a:rPr lang="en-US" sz="4400" dirty="0"/>
              <a:t>  =  </a:t>
            </a:r>
            <a:r>
              <a:rPr lang="en-US" sz="4400" dirty="0">
                <a:solidFill>
                  <a:schemeClr val="tx2">
                    <a:lumMod val="60000"/>
                    <a:lumOff val="40000"/>
                  </a:schemeClr>
                </a:solidFill>
              </a:rPr>
              <a:t>I</a:t>
            </a:r>
            <a:r>
              <a:rPr lang="en-US" sz="4400" dirty="0"/>
              <a:t>  </a:t>
            </a:r>
            <a:r>
              <a:rPr lang="en-US" sz="2400" dirty="0"/>
              <a:t>x</a:t>
            </a:r>
            <a:r>
              <a:rPr lang="en-US" sz="4400" dirty="0"/>
              <a:t>  </a:t>
            </a:r>
            <a:r>
              <a:rPr lang="en-US" sz="4400" dirty="0">
                <a:solidFill>
                  <a:srgbClr val="FF0000"/>
                </a:solidFill>
              </a:rPr>
              <a:t>R</a:t>
            </a:r>
          </a:p>
        </p:txBody>
      </p:sp>
      <p:sp>
        <p:nvSpPr>
          <p:cNvPr id="5" name="Slide Number Placeholder 4"/>
          <p:cNvSpPr>
            <a:spLocks noGrp="1"/>
          </p:cNvSpPr>
          <p:nvPr>
            <p:ph type="sldNum" sz="quarter" idx="12"/>
          </p:nvPr>
        </p:nvSpPr>
        <p:spPr/>
        <p:txBody>
          <a:bodyPr/>
          <a:lstStyle/>
          <a:p>
            <a:fld id="{1FCD077D-A9B1-42C9-B72F-5F385F14113D}" type="slidenum">
              <a:rPr lang="en-US" smtClean="0"/>
              <a:t>4</a:t>
            </a:fld>
            <a:endParaRPr lang="en-US"/>
          </a:p>
        </p:txBody>
      </p:sp>
      <p:grpSp>
        <p:nvGrpSpPr>
          <p:cNvPr id="8" name="Group 7">
            <a:extLst>
              <a:ext uri="{FF2B5EF4-FFF2-40B4-BE49-F238E27FC236}">
                <a16:creationId xmlns:a16="http://schemas.microsoft.com/office/drawing/2014/main" id="{00B5CBCA-97D8-4477-ACEC-6E7C02FD5211}"/>
              </a:ext>
            </a:extLst>
          </p:cNvPr>
          <p:cNvGrpSpPr/>
          <p:nvPr/>
        </p:nvGrpSpPr>
        <p:grpSpPr>
          <a:xfrm>
            <a:off x="1108365" y="3429000"/>
            <a:ext cx="9732816" cy="2535382"/>
            <a:chOff x="1108365" y="3429000"/>
            <a:chExt cx="9732816" cy="2535382"/>
          </a:xfrm>
        </p:grpSpPr>
        <p:sp>
          <p:nvSpPr>
            <p:cNvPr id="6" name="TextBox 5">
              <a:extLst>
                <a:ext uri="{FF2B5EF4-FFF2-40B4-BE49-F238E27FC236}">
                  <a16:creationId xmlns:a16="http://schemas.microsoft.com/office/drawing/2014/main" id="{2AB8C5B8-1101-4940-97F9-21912F49F851}"/>
                </a:ext>
              </a:extLst>
            </p:cNvPr>
            <p:cNvSpPr txBox="1"/>
            <p:nvPr/>
          </p:nvSpPr>
          <p:spPr>
            <a:xfrm>
              <a:off x="8478981" y="3716030"/>
              <a:ext cx="2362200" cy="1299266"/>
            </a:xfrm>
            <a:prstGeom prst="rect">
              <a:avLst/>
            </a:prstGeom>
            <a:noFill/>
          </p:spPr>
          <p:txBody>
            <a:bodyPr wrap="square" rtlCol="0">
              <a:spAutoFit/>
            </a:bodyPr>
            <a:lstStyle/>
            <a:p>
              <a:pPr>
                <a:lnSpc>
                  <a:spcPts val="3000"/>
                </a:lnSpc>
              </a:pPr>
              <a:r>
                <a:rPr lang="en-US" sz="4400" dirty="0">
                  <a:solidFill>
                    <a:srgbClr val="00B050"/>
                  </a:solidFill>
                </a:rPr>
                <a:t>	   V</a:t>
              </a:r>
              <a:endParaRPr lang="en-US" sz="4400" dirty="0">
                <a:solidFill>
                  <a:schemeClr val="tx2">
                    <a:lumMod val="60000"/>
                    <a:lumOff val="40000"/>
                  </a:schemeClr>
                </a:solidFill>
              </a:endParaRPr>
            </a:p>
            <a:p>
              <a:pPr>
                <a:lnSpc>
                  <a:spcPts val="3000"/>
                </a:lnSpc>
              </a:pPr>
              <a:r>
                <a:rPr lang="en-US" sz="4400" dirty="0">
                  <a:solidFill>
                    <a:schemeClr val="tx2">
                      <a:lumMod val="60000"/>
                      <a:lumOff val="40000"/>
                    </a:schemeClr>
                  </a:solidFill>
                </a:rPr>
                <a:t>I  </a:t>
              </a:r>
              <a:r>
                <a:rPr lang="en-US" sz="4400" dirty="0"/>
                <a:t>=   -----</a:t>
              </a:r>
            </a:p>
            <a:p>
              <a:pPr>
                <a:lnSpc>
                  <a:spcPts val="3000"/>
                </a:lnSpc>
              </a:pPr>
              <a:r>
                <a:rPr lang="en-US" sz="4400" dirty="0"/>
                <a:t>	   </a:t>
              </a:r>
              <a:r>
                <a:rPr lang="en-US" sz="4400" dirty="0">
                  <a:solidFill>
                    <a:srgbClr val="FF0000"/>
                  </a:solidFill>
                </a:rPr>
                <a:t>R</a:t>
              </a:r>
            </a:p>
          </p:txBody>
        </p:sp>
        <p:sp>
          <p:nvSpPr>
            <p:cNvPr id="7" name="Content Placeholder 2">
              <a:extLst>
                <a:ext uri="{FF2B5EF4-FFF2-40B4-BE49-F238E27FC236}">
                  <a16:creationId xmlns:a16="http://schemas.microsoft.com/office/drawing/2014/main" id="{71E252A6-293E-4073-9B8C-1A8CBFA9826B}"/>
                </a:ext>
              </a:extLst>
            </p:cNvPr>
            <p:cNvSpPr txBox="1">
              <a:spLocks/>
            </p:cNvSpPr>
            <p:nvPr/>
          </p:nvSpPr>
          <p:spPr>
            <a:xfrm>
              <a:off x="1108365" y="3429000"/>
              <a:ext cx="6802580" cy="253538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10000"/>
                </a:lnSpc>
                <a:spcBef>
                  <a:spcPts val="600"/>
                </a:spcBef>
              </a:pPr>
              <a:r>
                <a:rPr lang="en-US" b="1" dirty="0"/>
                <a:t>Example:</a:t>
              </a:r>
              <a:r>
                <a:rPr lang="en-US" dirty="0"/>
                <a:t>  If you measure the </a:t>
              </a:r>
              <a:r>
                <a:rPr lang="en-US" dirty="0">
                  <a:solidFill>
                    <a:srgbClr val="FF0000"/>
                  </a:solidFill>
                </a:rPr>
                <a:t>resistance</a:t>
              </a:r>
              <a:r>
                <a:rPr lang="en-US" dirty="0"/>
                <a:t> of a electric motor and know how much </a:t>
              </a:r>
              <a:r>
                <a:rPr lang="en-US" dirty="0">
                  <a:solidFill>
                    <a:srgbClr val="00B050"/>
                  </a:solidFill>
                </a:rPr>
                <a:t>voltage</a:t>
              </a:r>
              <a:r>
                <a:rPr lang="en-US" dirty="0"/>
                <a:t> you are supplying it, you can calculate how much </a:t>
              </a:r>
              <a:r>
                <a:rPr lang="en-US" dirty="0">
                  <a:solidFill>
                    <a:schemeClr val="tx2">
                      <a:lumMod val="60000"/>
                      <a:lumOff val="40000"/>
                    </a:schemeClr>
                  </a:solidFill>
                </a:rPr>
                <a:t>current </a:t>
              </a:r>
              <a:r>
                <a:rPr lang="en-US" dirty="0"/>
                <a:t>it will draw.</a:t>
              </a:r>
            </a:p>
          </p:txBody>
        </p:sp>
      </p:grpSp>
    </p:spTree>
    <p:extLst>
      <p:ext uri="{BB962C8B-B14F-4D97-AF65-F5344CB8AC3E}">
        <p14:creationId xmlns:p14="http://schemas.microsoft.com/office/powerpoint/2010/main" val="510976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728D5E-ACB7-4264-8610-345B5A5A9E27}"/>
              </a:ext>
            </a:extLst>
          </p:cNvPr>
          <p:cNvSpPr txBox="1">
            <a:spLocks/>
          </p:cNvSpPr>
          <p:nvPr/>
        </p:nvSpPr>
        <p:spPr>
          <a:xfrm>
            <a:off x="1981200" y="399327"/>
            <a:ext cx="8229600" cy="528928"/>
          </a:xfrm>
          <a:prstGeom prst="rect">
            <a:avLst/>
          </a:prstGeom>
        </p:spPr>
        <p:txBody>
          <a:bodyPr>
            <a:normAutofit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200" dirty="0">
                <a:solidFill>
                  <a:srgbClr val="FF0000"/>
                </a:solidFill>
                <a:latin typeface="+mn-lt"/>
              </a:rPr>
              <a:t>Example Problems</a:t>
            </a:r>
          </a:p>
        </p:txBody>
      </p:sp>
      <p:sp>
        <p:nvSpPr>
          <p:cNvPr id="3" name="TextBox 2">
            <a:extLst>
              <a:ext uri="{FF2B5EF4-FFF2-40B4-BE49-F238E27FC236}">
                <a16:creationId xmlns:a16="http://schemas.microsoft.com/office/drawing/2014/main" id="{BE6CE990-DD14-4D0C-8462-DEF582B9C0EE}"/>
              </a:ext>
            </a:extLst>
          </p:cNvPr>
          <p:cNvSpPr txBox="1"/>
          <p:nvPr/>
        </p:nvSpPr>
        <p:spPr>
          <a:xfrm>
            <a:off x="1814946" y="1177636"/>
            <a:ext cx="8229600" cy="646331"/>
          </a:xfrm>
          <a:prstGeom prst="rect">
            <a:avLst/>
          </a:prstGeom>
          <a:noFill/>
        </p:spPr>
        <p:txBody>
          <a:bodyPr wrap="square" rtlCol="0">
            <a:spAutoFit/>
          </a:bodyPr>
          <a:lstStyle/>
          <a:p>
            <a:pPr marL="342900" indent="-342900">
              <a:buAutoNum type="arabicPeriod"/>
            </a:pPr>
            <a:r>
              <a:rPr lang="en-US" dirty="0"/>
              <a:t>What is the current passing through a circuit with a total resistance of 300 Ohms and a supply voltage of 10 Volts?</a:t>
            </a:r>
          </a:p>
        </p:txBody>
      </p:sp>
      <p:sp>
        <p:nvSpPr>
          <p:cNvPr id="4" name="TextBox 3">
            <a:extLst>
              <a:ext uri="{FF2B5EF4-FFF2-40B4-BE49-F238E27FC236}">
                <a16:creationId xmlns:a16="http://schemas.microsoft.com/office/drawing/2014/main" id="{46BC1470-B68B-4442-932F-5652011EEFF5}"/>
              </a:ext>
            </a:extLst>
          </p:cNvPr>
          <p:cNvSpPr txBox="1"/>
          <p:nvPr/>
        </p:nvSpPr>
        <p:spPr>
          <a:xfrm>
            <a:off x="2119746" y="2073348"/>
            <a:ext cx="8229600" cy="1200329"/>
          </a:xfrm>
          <a:prstGeom prst="rect">
            <a:avLst/>
          </a:prstGeom>
          <a:noFill/>
        </p:spPr>
        <p:txBody>
          <a:bodyPr wrap="square" rtlCol="0">
            <a:spAutoFit/>
          </a:bodyPr>
          <a:lstStyle/>
          <a:p>
            <a:r>
              <a:rPr lang="en-US" b="1" dirty="0"/>
              <a:t>V =  IR</a:t>
            </a:r>
          </a:p>
          <a:p>
            <a:r>
              <a:rPr lang="en-US" dirty="0"/>
              <a:t>			   V	      10 V</a:t>
            </a:r>
          </a:p>
          <a:p>
            <a:r>
              <a:rPr lang="en-US" dirty="0"/>
              <a:t>Using some algebra,        I  =    ------   =    --------------   =   </a:t>
            </a:r>
            <a:r>
              <a:rPr lang="en-US" b="1" dirty="0"/>
              <a:t>0.0333  Amps</a:t>
            </a:r>
          </a:p>
          <a:p>
            <a:r>
              <a:rPr lang="en-US" dirty="0"/>
              <a:t>			   R	 300 Ohms</a:t>
            </a:r>
          </a:p>
        </p:txBody>
      </p:sp>
      <p:grpSp>
        <p:nvGrpSpPr>
          <p:cNvPr id="34" name="Group 33">
            <a:extLst>
              <a:ext uri="{FF2B5EF4-FFF2-40B4-BE49-F238E27FC236}">
                <a16:creationId xmlns:a16="http://schemas.microsoft.com/office/drawing/2014/main" id="{BED318B9-15E7-4CE6-98FE-33A1B5529D8A}"/>
              </a:ext>
            </a:extLst>
          </p:cNvPr>
          <p:cNvGrpSpPr/>
          <p:nvPr/>
        </p:nvGrpSpPr>
        <p:grpSpPr>
          <a:xfrm>
            <a:off x="1760940" y="3461314"/>
            <a:ext cx="8229600" cy="2822119"/>
            <a:chOff x="1760940" y="3461314"/>
            <a:chExt cx="8229600" cy="2822119"/>
          </a:xfrm>
        </p:grpSpPr>
        <p:sp>
          <p:nvSpPr>
            <p:cNvPr id="35" name="TextBox 34">
              <a:extLst>
                <a:ext uri="{FF2B5EF4-FFF2-40B4-BE49-F238E27FC236}">
                  <a16:creationId xmlns:a16="http://schemas.microsoft.com/office/drawing/2014/main" id="{DA4C66A1-9D6A-49FB-B981-C113F9B161EE}"/>
                </a:ext>
              </a:extLst>
            </p:cNvPr>
            <p:cNvSpPr txBox="1"/>
            <p:nvPr/>
          </p:nvSpPr>
          <p:spPr>
            <a:xfrm>
              <a:off x="1760940" y="3461314"/>
              <a:ext cx="8229600" cy="369332"/>
            </a:xfrm>
            <a:prstGeom prst="rect">
              <a:avLst/>
            </a:prstGeom>
            <a:noFill/>
          </p:spPr>
          <p:txBody>
            <a:bodyPr wrap="square" rtlCol="0">
              <a:spAutoFit/>
            </a:bodyPr>
            <a:lstStyle/>
            <a:p>
              <a:pPr marL="342900" indent="-342900">
                <a:buFont typeface="+mj-lt"/>
                <a:buAutoNum type="arabicPeriod" startAt="2"/>
              </a:pPr>
              <a:r>
                <a:rPr lang="en-US" dirty="0"/>
                <a:t>What is the current passing through the a circuit below?</a:t>
              </a:r>
            </a:p>
          </p:txBody>
        </p:sp>
        <p:grpSp>
          <p:nvGrpSpPr>
            <p:cNvPr id="66" name="Group 65">
              <a:extLst>
                <a:ext uri="{FF2B5EF4-FFF2-40B4-BE49-F238E27FC236}">
                  <a16:creationId xmlns:a16="http://schemas.microsoft.com/office/drawing/2014/main" id="{C2CF0773-BB72-4EAA-A0D3-9419BF873A72}"/>
                </a:ext>
              </a:extLst>
            </p:cNvPr>
            <p:cNvGrpSpPr/>
            <p:nvPr/>
          </p:nvGrpSpPr>
          <p:grpSpPr>
            <a:xfrm>
              <a:off x="2328407" y="4149621"/>
              <a:ext cx="3767593" cy="2133812"/>
              <a:chOff x="2328407" y="4149621"/>
              <a:chExt cx="3767593" cy="2133812"/>
            </a:xfrm>
          </p:grpSpPr>
          <p:grpSp>
            <p:nvGrpSpPr>
              <p:cNvPr id="5" name="Group 4">
                <a:extLst>
                  <a:ext uri="{FF2B5EF4-FFF2-40B4-BE49-F238E27FC236}">
                    <a16:creationId xmlns:a16="http://schemas.microsoft.com/office/drawing/2014/main" id="{AC495C20-374C-47C3-97CA-C1018A9B62AB}"/>
                  </a:ext>
                </a:extLst>
              </p:cNvPr>
              <p:cNvGrpSpPr/>
              <p:nvPr/>
            </p:nvGrpSpPr>
            <p:grpSpPr>
              <a:xfrm>
                <a:off x="2328408" y="4149621"/>
                <a:ext cx="3767592" cy="842000"/>
                <a:chOff x="4858277" y="1985664"/>
                <a:chExt cx="3767592" cy="842000"/>
              </a:xfrm>
            </p:grpSpPr>
            <p:cxnSp>
              <p:nvCxnSpPr>
                <p:cNvPr id="6" name="Straight Connector 5">
                  <a:extLst>
                    <a:ext uri="{FF2B5EF4-FFF2-40B4-BE49-F238E27FC236}">
                      <a16:creationId xmlns:a16="http://schemas.microsoft.com/office/drawing/2014/main" id="{664AAFB8-9380-4D34-82BC-8F1BD1F5F115}"/>
                    </a:ext>
                  </a:extLst>
                </p:cNvPr>
                <p:cNvCxnSpPr>
                  <a:endCxn id="21" idx="6"/>
                </p:cNvCxnSpPr>
                <p:nvPr/>
              </p:nvCxnSpPr>
              <p:spPr>
                <a:xfrm flipV="1">
                  <a:off x="6215060" y="2572281"/>
                  <a:ext cx="840399" cy="12384"/>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grpSp>
              <p:nvGrpSpPr>
                <p:cNvPr id="7" name="Group 6">
                  <a:extLst>
                    <a:ext uri="{FF2B5EF4-FFF2-40B4-BE49-F238E27FC236}">
                      <a16:creationId xmlns:a16="http://schemas.microsoft.com/office/drawing/2014/main" id="{6E183F3F-9736-462E-9662-CB5E4C2D7A82}"/>
                    </a:ext>
                  </a:extLst>
                </p:cNvPr>
                <p:cNvGrpSpPr/>
                <p:nvPr/>
              </p:nvGrpSpPr>
              <p:grpSpPr>
                <a:xfrm>
                  <a:off x="4858277" y="1985664"/>
                  <a:ext cx="1547796" cy="806024"/>
                  <a:chOff x="1367644" y="3307052"/>
                  <a:chExt cx="1547796" cy="806024"/>
                </a:xfrm>
              </p:grpSpPr>
              <p:grpSp>
                <p:nvGrpSpPr>
                  <p:cNvPr id="22" name="Group 21">
                    <a:extLst>
                      <a:ext uri="{FF2B5EF4-FFF2-40B4-BE49-F238E27FC236}">
                        <a16:creationId xmlns:a16="http://schemas.microsoft.com/office/drawing/2014/main" id="{8C7F710A-5679-43AA-A7D5-1C5BCA603D2A}"/>
                      </a:ext>
                    </a:extLst>
                  </p:cNvPr>
                  <p:cNvGrpSpPr/>
                  <p:nvPr/>
                </p:nvGrpSpPr>
                <p:grpSpPr>
                  <a:xfrm>
                    <a:off x="1367644" y="3681028"/>
                    <a:ext cx="1404156" cy="432048"/>
                    <a:chOff x="1367644" y="3681028"/>
                    <a:chExt cx="1404156" cy="432048"/>
                  </a:xfrm>
                </p:grpSpPr>
                <p:cxnSp>
                  <p:nvCxnSpPr>
                    <p:cNvPr id="24" name="Straight Connector 23">
                      <a:extLst>
                        <a:ext uri="{FF2B5EF4-FFF2-40B4-BE49-F238E27FC236}">
                          <a16:creationId xmlns:a16="http://schemas.microsoft.com/office/drawing/2014/main" id="{2383A3D4-EF22-4A20-B6A9-E4349ECF2AF1}"/>
                        </a:ext>
                      </a:extLst>
                    </p:cNvPr>
                    <p:cNvCxnSpPr/>
                    <p:nvPr/>
                  </p:nvCxnSpPr>
                  <p:spPr>
                    <a:xfrm flipV="1">
                      <a:off x="2123728" y="3681028"/>
                      <a:ext cx="72008" cy="43204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D57CAA19-B006-41DB-BF2D-F409CB0F10DD}"/>
                        </a:ext>
                      </a:extLst>
                    </p:cNvPr>
                    <p:cNvCxnSpPr/>
                    <p:nvPr/>
                  </p:nvCxnSpPr>
                  <p:spPr>
                    <a:xfrm>
                      <a:off x="1367644" y="3874903"/>
                      <a:ext cx="396044"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4CA8790E-5324-4DCB-BFF8-F57566E9D297}"/>
                        </a:ext>
                      </a:extLst>
                    </p:cNvPr>
                    <p:cNvCxnSpPr/>
                    <p:nvPr/>
                  </p:nvCxnSpPr>
                  <p:spPr>
                    <a:xfrm>
                      <a:off x="1763688" y="3861048"/>
                      <a:ext cx="72008" cy="25202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FB6E719B-715C-47BD-89E9-CC8F4F75D728}"/>
                        </a:ext>
                      </a:extLst>
                    </p:cNvPr>
                    <p:cNvCxnSpPr/>
                    <p:nvPr/>
                  </p:nvCxnSpPr>
                  <p:spPr>
                    <a:xfrm flipV="1">
                      <a:off x="1835696" y="3681028"/>
                      <a:ext cx="72008" cy="43204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18550B32-DA2F-4B10-B27C-B61CCB39E28E}"/>
                        </a:ext>
                      </a:extLst>
                    </p:cNvPr>
                    <p:cNvCxnSpPr/>
                    <p:nvPr/>
                  </p:nvCxnSpPr>
                  <p:spPr>
                    <a:xfrm>
                      <a:off x="1907704" y="3681028"/>
                      <a:ext cx="72008" cy="43204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7077FB23-3537-41B1-9BFD-8E6F1B76ADA4}"/>
                        </a:ext>
                      </a:extLst>
                    </p:cNvPr>
                    <p:cNvCxnSpPr/>
                    <p:nvPr/>
                  </p:nvCxnSpPr>
                  <p:spPr>
                    <a:xfrm flipV="1">
                      <a:off x="1979712" y="3681028"/>
                      <a:ext cx="72008" cy="43204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5B5A565A-6B6F-4B15-8B7F-C789B99A47E5}"/>
                        </a:ext>
                      </a:extLst>
                    </p:cNvPr>
                    <p:cNvCxnSpPr/>
                    <p:nvPr/>
                  </p:nvCxnSpPr>
                  <p:spPr>
                    <a:xfrm>
                      <a:off x="2051720" y="3681028"/>
                      <a:ext cx="72008" cy="43204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E84ABDFF-A168-44BF-BA54-9600F8AEF4BD}"/>
                        </a:ext>
                      </a:extLst>
                    </p:cNvPr>
                    <p:cNvCxnSpPr/>
                    <p:nvPr/>
                  </p:nvCxnSpPr>
                  <p:spPr>
                    <a:xfrm>
                      <a:off x="2195736" y="3681028"/>
                      <a:ext cx="72008" cy="216024"/>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FC91A136-6526-4F00-9A0C-2CA226EBA3D7}"/>
                        </a:ext>
                      </a:extLst>
                    </p:cNvPr>
                    <p:cNvCxnSpPr/>
                    <p:nvPr/>
                  </p:nvCxnSpPr>
                  <p:spPr>
                    <a:xfrm>
                      <a:off x="2267744" y="3897052"/>
                      <a:ext cx="396044"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33" name="Oval 32">
                      <a:extLst>
                        <a:ext uri="{FF2B5EF4-FFF2-40B4-BE49-F238E27FC236}">
                          <a16:creationId xmlns:a16="http://schemas.microsoft.com/office/drawing/2014/main" id="{AAB23111-8C2B-4E19-8A1B-38969DADAE98}"/>
                        </a:ext>
                      </a:extLst>
                    </p:cNvPr>
                    <p:cNvSpPr/>
                    <p:nvPr/>
                  </p:nvSpPr>
                  <p:spPr>
                    <a:xfrm>
                      <a:off x="2663788" y="3843046"/>
                      <a:ext cx="108012" cy="126014"/>
                    </a:xfrm>
                    <a:prstGeom prst="ellipse">
                      <a:avLst/>
                    </a:prstGeom>
                    <a:solidFill>
                      <a:srgbClr val="FF0000"/>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3" name="TextBox 22">
                    <a:extLst>
                      <a:ext uri="{FF2B5EF4-FFF2-40B4-BE49-F238E27FC236}">
                        <a16:creationId xmlns:a16="http://schemas.microsoft.com/office/drawing/2014/main" id="{EDB01890-057C-4675-8240-745A6E7310CC}"/>
                      </a:ext>
                    </a:extLst>
                  </p:cNvPr>
                  <p:cNvSpPr txBox="1"/>
                  <p:nvPr/>
                </p:nvSpPr>
                <p:spPr>
                  <a:xfrm>
                    <a:off x="1618358" y="3307052"/>
                    <a:ext cx="1297082" cy="369332"/>
                  </a:xfrm>
                  <a:prstGeom prst="rect">
                    <a:avLst/>
                  </a:prstGeom>
                  <a:noFill/>
                </p:spPr>
                <p:txBody>
                  <a:bodyPr wrap="square" rtlCol="0">
                    <a:spAutoFit/>
                  </a:bodyPr>
                  <a:lstStyle/>
                  <a:p>
                    <a:r>
                      <a:rPr lang="en-US" dirty="0"/>
                      <a:t>200 Ohms</a:t>
                    </a:r>
                  </a:p>
                </p:txBody>
              </p:sp>
            </p:grpSp>
            <p:grpSp>
              <p:nvGrpSpPr>
                <p:cNvPr id="8" name="Group 7">
                  <a:extLst>
                    <a:ext uri="{FF2B5EF4-FFF2-40B4-BE49-F238E27FC236}">
                      <a16:creationId xmlns:a16="http://schemas.microsoft.com/office/drawing/2014/main" id="{B0E5FB7C-F165-4891-8E81-2CE39D7BA7F2}"/>
                    </a:ext>
                  </a:extLst>
                </p:cNvPr>
                <p:cNvGrpSpPr/>
                <p:nvPr/>
              </p:nvGrpSpPr>
              <p:grpSpPr>
                <a:xfrm>
                  <a:off x="6947447" y="1985664"/>
                  <a:ext cx="1678422" cy="842000"/>
                  <a:chOff x="1259632" y="3271076"/>
                  <a:chExt cx="1678422" cy="842000"/>
                </a:xfrm>
              </p:grpSpPr>
              <p:grpSp>
                <p:nvGrpSpPr>
                  <p:cNvPr id="9" name="Group 8">
                    <a:extLst>
                      <a:ext uri="{FF2B5EF4-FFF2-40B4-BE49-F238E27FC236}">
                        <a16:creationId xmlns:a16="http://schemas.microsoft.com/office/drawing/2014/main" id="{ED715E2B-827D-45BF-B892-4D60BB6A2002}"/>
                      </a:ext>
                    </a:extLst>
                  </p:cNvPr>
                  <p:cNvGrpSpPr/>
                  <p:nvPr/>
                </p:nvGrpSpPr>
                <p:grpSpPr>
                  <a:xfrm>
                    <a:off x="1259632" y="3681028"/>
                    <a:ext cx="1426917" cy="432048"/>
                    <a:chOff x="1259632" y="3681028"/>
                    <a:chExt cx="1426917" cy="432048"/>
                  </a:xfrm>
                </p:grpSpPr>
                <p:cxnSp>
                  <p:nvCxnSpPr>
                    <p:cNvPr id="11" name="Straight Connector 10">
                      <a:extLst>
                        <a:ext uri="{FF2B5EF4-FFF2-40B4-BE49-F238E27FC236}">
                          <a16:creationId xmlns:a16="http://schemas.microsoft.com/office/drawing/2014/main" id="{D93297C5-FDC2-44A2-9EF9-DAF3AEC29E36}"/>
                        </a:ext>
                      </a:extLst>
                    </p:cNvPr>
                    <p:cNvCxnSpPr/>
                    <p:nvPr/>
                  </p:nvCxnSpPr>
                  <p:spPr>
                    <a:xfrm flipV="1">
                      <a:off x="2123728" y="3681028"/>
                      <a:ext cx="72008" cy="43204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6FA6D81A-235D-4AD5-94E4-4A3E9886CB41}"/>
                        </a:ext>
                      </a:extLst>
                    </p:cNvPr>
                    <p:cNvCxnSpPr/>
                    <p:nvPr/>
                  </p:nvCxnSpPr>
                  <p:spPr>
                    <a:xfrm>
                      <a:off x="1367644" y="3861048"/>
                      <a:ext cx="396044"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7A14F10F-1846-44BB-BF76-A7E06E6E2FD5}"/>
                        </a:ext>
                      </a:extLst>
                    </p:cNvPr>
                    <p:cNvCxnSpPr/>
                    <p:nvPr/>
                  </p:nvCxnSpPr>
                  <p:spPr>
                    <a:xfrm>
                      <a:off x="1763688" y="3861048"/>
                      <a:ext cx="72008" cy="25202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A968652C-3088-4ECA-B290-06EC3BFF687F}"/>
                        </a:ext>
                      </a:extLst>
                    </p:cNvPr>
                    <p:cNvCxnSpPr/>
                    <p:nvPr/>
                  </p:nvCxnSpPr>
                  <p:spPr>
                    <a:xfrm flipV="1">
                      <a:off x="1835696" y="3681028"/>
                      <a:ext cx="72008" cy="43204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E713BCB4-613D-493B-82DA-90FA23B8D95F}"/>
                        </a:ext>
                      </a:extLst>
                    </p:cNvPr>
                    <p:cNvCxnSpPr/>
                    <p:nvPr/>
                  </p:nvCxnSpPr>
                  <p:spPr>
                    <a:xfrm>
                      <a:off x="1907704" y="3681028"/>
                      <a:ext cx="72008" cy="43204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041CFF40-BC53-45C1-8658-1ABED11725AE}"/>
                        </a:ext>
                      </a:extLst>
                    </p:cNvPr>
                    <p:cNvCxnSpPr/>
                    <p:nvPr/>
                  </p:nvCxnSpPr>
                  <p:spPr>
                    <a:xfrm flipV="1">
                      <a:off x="1979712" y="3681028"/>
                      <a:ext cx="72008" cy="43204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26B06B4B-7B82-4D26-BA6A-E87BF4678884}"/>
                        </a:ext>
                      </a:extLst>
                    </p:cNvPr>
                    <p:cNvCxnSpPr/>
                    <p:nvPr/>
                  </p:nvCxnSpPr>
                  <p:spPr>
                    <a:xfrm>
                      <a:off x="2051720" y="3681028"/>
                      <a:ext cx="72008" cy="43204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6B27E8C3-10A2-4EEC-8472-8CDA7A9D33C8}"/>
                        </a:ext>
                      </a:extLst>
                    </p:cNvPr>
                    <p:cNvCxnSpPr/>
                    <p:nvPr/>
                  </p:nvCxnSpPr>
                  <p:spPr>
                    <a:xfrm>
                      <a:off x="2195736" y="3681028"/>
                      <a:ext cx="72008" cy="216024"/>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9F05CF42-4135-4475-B71B-DD63DBFFC239}"/>
                        </a:ext>
                      </a:extLst>
                    </p:cNvPr>
                    <p:cNvCxnSpPr>
                      <a:cxnSpLocks/>
                    </p:cNvCxnSpPr>
                    <p:nvPr/>
                  </p:nvCxnSpPr>
                  <p:spPr>
                    <a:xfrm>
                      <a:off x="2253889" y="3897052"/>
                      <a:ext cx="43266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1" name="Oval 20">
                      <a:extLst>
                        <a:ext uri="{FF2B5EF4-FFF2-40B4-BE49-F238E27FC236}">
                          <a16:creationId xmlns:a16="http://schemas.microsoft.com/office/drawing/2014/main" id="{DB7CFC2C-0506-4875-AF95-B92BAABC3C9A}"/>
                        </a:ext>
                      </a:extLst>
                    </p:cNvPr>
                    <p:cNvSpPr/>
                    <p:nvPr/>
                  </p:nvSpPr>
                  <p:spPr>
                    <a:xfrm>
                      <a:off x="1259632" y="3794686"/>
                      <a:ext cx="108012" cy="126014"/>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TextBox 9">
                    <a:extLst>
                      <a:ext uri="{FF2B5EF4-FFF2-40B4-BE49-F238E27FC236}">
                        <a16:creationId xmlns:a16="http://schemas.microsoft.com/office/drawing/2014/main" id="{B42CE748-D6FE-41FA-9E90-473AFBBFB58B}"/>
                      </a:ext>
                    </a:extLst>
                  </p:cNvPr>
                  <p:cNvSpPr txBox="1"/>
                  <p:nvPr/>
                </p:nvSpPr>
                <p:spPr>
                  <a:xfrm>
                    <a:off x="1583668" y="3271076"/>
                    <a:ext cx="1354386" cy="369332"/>
                  </a:xfrm>
                  <a:prstGeom prst="rect">
                    <a:avLst/>
                  </a:prstGeom>
                  <a:noFill/>
                </p:spPr>
                <p:txBody>
                  <a:bodyPr wrap="square" rtlCol="0">
                    <a:spAutoFit/>
                  </a:bodyPr>
                  <a:lstStyle/>
                  <a:p>
                    <a:r>
                      <a:rPr lang="en-US" dirty="0"/>
                      <a:t>500 Ohms</a:t>
                    </a:r>
                  </a:p>
                </p:txBody>
              </p:sp>
            </p:grpSp>
          </p:grpSp>
          <p:grpSp>
            <p:nvGrpSpPr>
              <p:cNvPr id="36" name="Group 35">
                <a:extLst>
                  <a:ext uri="{FF2B5EF4-FFF2-40B4-BE49-F238E27FC236}">
                    <a16:creationId xmlns:a16="http://schemas.microsoft.com/office/drawing/2014/main" id="{1F27A7F7-6093-4F1A-9081-139ED4059E9B}"/>
                  </a:ext>
                </a:extLst>
              </p:cNvPr>
              <p:cNvGrpSpPr/>
              <p:nvPr/>
            </p:nvGrpSpPr>
            <p:grpSpPr>
              <a:xfrm rot="16200000">
                <a:off x="3701646" y="3654416"/>
                <a:ext cx="786999" cy="3533477"/>
                <a:chOff x="5472100" y="333221"/>
                <a:chExt cx="834752" cy="3783979"/>
              </a:xfrm>
            </p:grpSpPr>
            <p:grpSp>
              <p:nvGrpSpPr>
                <p:cNvPr id="37" name="Group 36">
                  <a:extLst>
                    <a:ext uri="{FF2B5EF4-FFF2-40B4-BE49-F238E27FC236}">
                      <a16:creationId xmlns:a16="http://schemas.microsoft.com/office/drawing/2014/main" id="{98A4A629-264F-49C1-AAE9-EE6A920B77BA}"/>
                    </a:ext>
                  </a:extLst>
                </p:cNvPr>
                <p:cNvGrpSpPr/>
                <p:nvPr/>
              </p:nvGrpSpPr>
              <p:grpSpPr>
                <a:xfrm>
                  <a:off x="5472100" y="333221"/>
                  <a:ext cx="533400" cy="3783979"/>
                  <a:chOff x="6378860" y="1278035"/>
                  <a:chExt cx="533400" cy="3783979"/>
                </a:xfrm>
              </p:grpSpPr>
              <p:cxnSp>
                <p:nvCxnSpPr>
                  <p:cNvPr id="42" name="Straight Connector 41">
                    <a:extLst>
                      <a:ext uri="{FF2B5EF4-FFF2-40B4-BE49-F238E27FC236}">
                        <a16:creationId xmlns:a16="http://schemas.microsoft.com/office/drawing/2014/main" id="{1C0D6E89-10E5-4BBE-8E82-AAB851CE7D33}"/>
                      </a:ext>
                    </a:extLst>
                  </p:cNvPr>
                  <p:cNvCxnSpPr>
                    <a:cxnSpLocks/>
                  </p:cNvCxnSpPr>
                  <p:nvPr/>
                </p:nvCxnSpPr>
                <p:spPr>
                  <a:xfrm rot="5400000">
                    <a:off x="5854304" y="4292095"/>
                    <a:ext cx="1539839"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grpSp>
                <p:nvGrpSpPr>
                  <p:cNvPr id="39" name="Group 38">
                    <a:extLst>
                      <a:ext uri="{FF2B5EF4-FFF2-40B4-BE49-F238E27FC236}">
                        <a16:creationId xmlns:a16="http://schemas.microsoft.com/office/drawing/2014/main" id="{BFA20AB7-CAE7-428C-9430-05B438E42AD2}"/>
                      </a:ext>
                    </a:extLst>
                  </p:cNvPr>
                  <p:cNvGrpSpPr/>
                  <p:nvPr/>
                </p:nvGrpSpPr>
                <p:grpSpPr>
                  <a:xfrm>
                    <a:off x="6378860" y="2924944"/>
                    <a:ext cx="533400" cy="594556"/>
                    <a:chOff x="6378860" y="2924944"/>
                    <a:chExt cx="533400" cy="594556"/>
                  </a:xfrm>
                </p:grpSpPr>
                <p:cxnSp>
                  <p:nvCxnSpPr>
                    <p:cNvPr id="46" name="Straight Connector 45">
                      <a:extLst>
                        <a:ext uri="{FF2B5EF4-FFF2-40B4-BE49-F238E27FC236}">
                          <a16:creationId xmlns:a16="http://schemas.microsoft.com/office/drawing/2014/main" id="{42A4A738-2BF7-47C9-89D0-D103F4C23D86}"/>
                        </a:ext>
                      </a:extLst>
                    </p:cNvPr>
                    <p:cNvCxnSpPr/>
                    <p:nvPr/>
                  </p:nvCxnSpPr>
                  <p:spPr>
                    <a:xfrm>
                      <a:off x="6378860" y="2924944"/>
                      <a:ext cx="533400"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12AD7E24-3F89-4E78-84F0-DBD9CF26E0CF}"/>
                        </a:ext>
                      </a:extLst>
                    </p:cNvPr>
                    <p:cNvCxnSpPr/>
                    <p:nvPr/>
                  </p:nvCxnSpPr>
                  <p:spPr>
                    <a:xfrm>
                      <a:off x="6378860" y="3153544"/>
                      <a:ext cx="533400"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958012C9-D04F-48BD-891B-2C7076291503}"/>
                        </a:ext>
                      </a:extLst>
                    </p:cNvPr>
                    <p:cNvCxnSpPr/>
                    <p:nvPr/>
                  </p:nvCxnSpPr>
                  <p:spPr>
                    <a:xfrm>
                      <a:off x="6378860" y="3382144"/>
                      <a:ext cx="533400"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CBBA8BB1-781B-4689-85F0-15F9FBF75AAE}"/>
                        </a:ext>
                      </a:extLst>
                    </p:cNvPr>
                    <p:cNvCxnSpPr/>
                    <p:nvPr/>
                  </p:nvCxnSpPr>
                  <p:spPr>
                    <a:xfrm>
                      <a:off x="6493160" y="3051448"/>
                      <a:ext cx="266700"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6F2DF707-770A-449D-A6F4-CBB38454A82C}"/>
                        </a:ext>
                      </a:extLst>
                    </p:cNvPr>
                    <p:cNvCxnSpPr/>
                    <p:nvPr/>
                  </p:nvCxnSpPr>
                  <p:spPr>
                    <a:xfrm>
                      <a:off x="6498468" y="3267472"/>
                      <a:ext cx="266700"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ABB056C1-DAB8-4C2C-8E66-3B8FD3486E2D}"/>
                        </a:ext>
                      </a:extLst>
                    </p:cNvPr>
                    <p:cNvCxnSpPr/>
                    <p:nvPr/>
                  </p:nvCxnSpPr>
                  <p:spPr>
                    <a:xfrm>
                      <a:off x="6498468" y="3519500"/>
                      <a:ext cx="266700" cy="0"/>
                    </a:xfrm>
                    <a:prstGeom prst="line">
                      <a:avLst/>
                    </a:prstGeom>
                    <a:ln w="57150"/>
                  </p:spPr>
                  <p:style>
                    <a:lnRef idx="1">
                      <a:schemeClr val="accent1"/>
                    </a:lnRef>
                    <a:fillRef idx="0">
                      <a:schemeClr val="accent1"/>
                    </a:fillRef>
                    <a:effectRef idx="0">
                      <a:schemeClr val="accent1"/>
                    </a:effectRef>
                    <a:fontRef idx="minor">
                      <a:schemeClr val="tx1"/>
                    </a:fontRef>
                  </p:style>
                </p:cxnSp>
              </p:grpSp>
              <p:cxnSp>
                <p:nvCxnSpPr>
                  <p:cNvPr id="44" name="Straight Connector 43">
                    <a:extLst>
                      <a:ext uri="{FF2B5EF4-FFF2-40B4-BE49-F238E27FC236}">
                        <a16:creationId xmlns:a16="http://schemas.microsoft.com/office/drawing/2014/main" id="{3F853DFF-F731-4BE0-BAFC-2614E0CB0303}"/>
                      </a:ext>
                    </a:extLst>
                  </p:cNvPr>
                  <p:cNvCxnSpPr>
                    <a:cxnSpLocks/>
                  </p:cNvCxnSpPr>
                  <p:nvPr/>
                </p:nvCxnSpPr>
                <p:spPr>
                  <a:xfrm rot="5400000" flipH="1" flipV="1">
                    <a:off x="5815106" y="2087157"/>
                    <a:ext cx="1628909" cy="10665"/>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38" name="TextBox 37">
                  <a:extLst>
                    <a:ext uri="{FF2B5EF4-FFF2-40B4-BE49-F238E27FC236}">
                      <a16:creationId xmlns:a16="http://schemas.microsoft.com/office/drawing/2014/main" id="{81464FFF-A582-48BD-8841-FD5046C01754}"/>
                    </a:ext>
                  </a:extLst>
                </p:cNvPr>
                <p:cNvSpPr txBox="1"/>
                <p:nvPr/>
              </p:nvSpPr>
              <p:spPr>
                <a:xfrm>
                  <a:off x="5760132" y="1628800"/>
                  <a:ext cx="546720" cy="369332"/>
                </a:xfrm>
                <a:prstGeom prst="rect">
                  <a:avLst/>
                </a:prstGeom>
                <a:noFill/>
              </p:spPr>
              <p:txBody>
                <a:bodyPr wrap="square" rtlCol="0">
                  <a:spAutoFit/>
                </a:bodyPr>
                <a:lstStyle/>
                <a:p>
                  <a:r>
                    <a:rPr lang="en-US" dirty="0"/>
                    <a:t>+</a:t>
                  </a:r>
                </a:p>
              </p:txBody>
            </p:sp>
          </p:grpSp>
          <p:cxnSp>
            <p:nvCxnSpPr>
              <p:cNvPr id="54" name="Straight Connector 53">
                <a:extLst>
                  <a:ext uri="{FF2B5EF4-FFF2-40B4-BE49-F238E27FC236}">
                    <a16:creationId xmlns:a16="http://schemas.microsoft.com/office/drawing/2014/main" id="{D6B90D32-03B4-4DC2-9B29-5CD97CAC36CF}"/>
                  </a:ext>
                </a:extLst>
              </p:cNvPr>
              <p:cNvCxnSpPr>
                <a:cxnSpLocks/>
              </p:cNvCxnSpPr>
              <p:nvPr/>
            </p:nvCxnSpPr>
            <p:spPr>
              <a:xfrm>
                <a:off x="5835589" y="4777916"/>
                <a:ext cx="8906" cy="803253"/>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83BA405F-5459-4AD4-8E8C-884BE575DE51}"/>
                  </a:ext>
                </a:extLst>
              </p:cNvPr>
              <p:cNvCxnSpPr>
                <a:cxnSpLocks/>
              </p:cNvCxnSpPr>
              <p:nvPr/>
            </p:nvCxnSpPr>
            <p:spPr>
              <a:xfrm>
                <a:off x="2343324" y="4703617"/>
                <a:ext cx="0" cy="854454"/>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65" name="TextBox 64">
                <a:extLst>
                  <a:ext uri="{FF2B5EF4-FFF2-40B4-BE49-F238E27FC236}">
                    <a16:creationId xmlns:a16="http://schemas.microsoft.com/office/drawing/2014/main" id="{3121E3F1-A3E1-407D-B2EF-58B185875743}"/>
                  </a:ext>
                </a:extLst>
              </p:cNvPr>
              <p:cNvSpPr txBox="1"/>
              <p:nvPr/>
            </p:nvSpPr>
            <p:spPr>
              <a:xfrm>
                <a:off x="3540952" y="5914101"/>
                <a:ext cx="1354386" cy="369332"/>
              </a:xfrm>
              <a:prstGeom prst="rect">
                <a:avLst/>
              </a:prstGeom>
              <a:noFill/>
            </p:spPr>
            <p:txBody>
              <a:bodyPr wrap="square" rtlCol="0">
                <a:spAutoFit/>
              </a:bodyPr>
              <a:lstStyle/>
              <a:p>
                <a:r>
                  <a:rPr lang="en-US" dirty="0"/>
                  <a:t>6.0 Volts</a:t>
                </a:r>
              </a:p>
            </p:txBody>
          </p:sp>
        </p:grpSp>
      </p:grpSp>
      <p:sp>
        <p:nvSpPr>
          <p:cNvPr id="67" name="TextBox 66">
            <a:extLst>
              <a:ext uri="{FF2B5EF4-FFF2-40B4-BE49-F238E27FC236}">
                <a16:creationId xmlns:a16="http://schemas.microsoft.com/office/drawing/2014/main" id="{A48E9334-1B20-47FB-8A1F-BB2C3FE3D2C3}"/>
              </a:ext>
            </a:extLst>
          </p:cNvPr>
          <p:cNvSpPr txBox="1"/>
          <p:nvPr/>
        </p:nvSpPr>
        <p:spPr>
          <a:xfrm>
            <a:off x="6865939" y="4288171"/>
            <a:ext cx="4655124" cy="1754326"/>
          </a:xfrm>
          <a:prstGeom prst="rect">
            <a:avLst/>
          </a:prstGeom>
          <a:noFill/>
        </p:spPr>
        <p:txBody>
          <a:bodyPr wrap="square" rtlCol="0">
            <a:spAutoFit/>
          </a:bodyPr>
          <a:lstStyle/>
          <a:p>
            <a:r>
              <a:rPr lang="en-US" dirty="0"/>
              <a:t>From the </a:t>
            </a:r>
            <a:r>
              <a:rPr lang="en-US" dirty="0" err="1"/>
              <a:t>LabRat</a:t>
            </a:r>
            <a:r>
              <a:rPr lang="en-US" dirty="0"/>
              <a:t> Resistance Lesson the total resistance of the circuit is 700 Ohms.</a:t>
            </a:r>
          </a:p>
          <a:p>
            <a:endParaRPr lang="en-US" dirty="0"/>
          </a:p>
          <a:p>
            <a:r>
              <a:rPr lang="en-US" dirty="0"/>
              <a:t>             6.0 V</a:t>
            </a:r>
          </a:p>
          <a:p>
            <a:r>
              <a:rPr lang="en-US" dirty="0"/>
              <a:t>I   =   -------------   =   </a:t>
            </a:r>
            <a:r>
              <a:rPr lang="en-US" b="1" dirty="0"/>
              <a:t>0.009  Amps</a:t>
            </a:r>
          </a:p>
          <a:p>
            <a:r>
              <a:rPr lang="en-US" dirty="0"/>
              <a:t>         700 Ohms</a:t>
            </a:r>
          </a:p>
        </p:txBody>
      </p:sp>
      <p:sp>
        <p:nvSpPr>
          <p:cNvPr id="68" name="Slide Number Placeholder 67">
            <a:extLst>
              <a:ext uri="{FF2B5EF4-FFF2-40B4-BE49-F238E27FC236}">
                <a16:creationId xmlns:a16="http://schemas.microsoft.com/office/drawing/2014/main" id="{2CDE0C61-5AE7-4243-B279-9958BBC2BEEF}"/>
              </a:ext>
            </a:extLst>
          </p:cNvPr>
          <p:cNvSpPr>
            <a:spLocks noGrp="1"/>
          </p:cNvSpPr>
          <p:nvPr>
            <p:ph type="sldNum" sz="quarter" idx="12"/>
          </p:nvPr>
        </p:nvSpPr>
        <p:spPr/>
        <p:txBody>
          <a:bodyPr/>
          <a:lstStyle/>
          <a:p>
            <a:fld id="{D707E1AF-4B98-46E0-B9A5-655E3FA2D7F2}" type="slidenum">
              <a:rPr lang="en-US" smtClean="0"/>
              <a:t>5</a:t>
            </a:fld>
            <a:endParaRPr lang="en-US"/>
          </a:p>
        </p:txBody>
      </p:sp>
    </p:spTree>
    <p:extLst>
      <p:ext uri="{BB962C8B-B14F-4D97-AF65-F5344CB8AC3E}">
        <p14:creationId xmlns:p14="http://schemas.microsoft.com/office/powerpoint/2010/main" val="119771205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4"/>
                                        </p:tgtEl>
                                        <p:attrNameLst>
                                          <p:attrName>style.visibility</p:attrName>
                                        </p:attrNameLst>
                                      </p:cBhvr>
                                      <p:to>
                                        <p:strVal val="visible"/>
                                      </p:to>
                                    </p:set>
                                    <p:animEffect transition="in" filter="fade">
                                      <p:cBhvr>
                                        <p:cTn id="12" dur="500"/>
                                        <p:tgtEl>
                                          <p:spTgt spid="3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7"/>
                                        </p:tgtEl>
                                        <p:attrNameLst>
                                          <p:attrName>style.visibility</p:attrName>
                                        </p:attrNameLst>
                                      </p:cBhvr>
                                      <p:to>
                                        <p:strVal val="visible"/>
                                      </p:to>
                                    </p:set>
                                    <p:animEffect transition="in" filter="fade">
                                      <p:cBhvr>
                                        <p:cTn id="17" dur="500"/>
                                        <p:tgtEl>
                                          <p:spTgt spid="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Title 49"/>
          <p:cNvSpPr>
            <a:spLocks noGrp="1"/>
          </p:cNvSpPr>
          <p:nvPr>
            <p:ph type="title"/>
          </p:nvPr>
        </p:nvSpPr>
        <p:spPr>
          <a:xfrm>
            <a:off x="1981200" y="274638"/>
            <a:ext cx="8229600" cy="742094"/>
          </a:xfrm>
        </p:spPr>
        <p:txBody>
          <a:bodyPr>
            <a:normAutofit/>
          </a:bodyPr>
          <a:lstStyle/>
          <a:p>
            <a:pPr algn="ctr"/>
            <a:r>
              <a:rPr lang="en-US" sz="3200" dirty="0">
                <a:latin typeface="+mn-lt"/>
              </a:rPr>
              <a:t>Measuring Current</a:t>
            </a:r>
          </a:p>
        </p:txBody>
      </p:sp>
      <p:grpSp>
        <p:nvGrpSpPr>
          <p:cNvPr id="2" name="Group 1">
            <a:extLst>
              <a:ext uri="{FF2B5EF4-FFF2-40B4-BE49-F238E27FC236}">
                <a16:creationId xmlns:a16="http://schemas.microsoft.com/office/drawing/2014/main" id="{4DE0DF51-25F2-46E3-84D2-4A1C42F42F24}"/>
              </a:ext>
            </a:extLst>
          </p:cNvPr>
          <p:cNvGrpSpPr/>
          <p:nvPr/>
        </p:nvGrpSpPr>
        <p:grpSpPr>
          <a:xfrm>
            <a:off x="1879460" y="1394374"/>
            <a:ext cx="3780421" cy="4177263"/>
            <a:chOff x="4511824" y="1470929"/>
            <a:chExt cx="3780421" cy="4177263"/>
          </a:xfrm>
        </p:grpSpPr>
        <p:cxnSp>
          <p:nvCxnSpPr>
            <p:cNvPr id="74" name="Straight Connector 73"/>
            <p:cNvCxnSpPr/>
            <p:nvPr/>
          </p:nvCxnSpPr>
          <p:spPr>
            <a:xfrm>
              <a:off x="4588979" y="1470929"/>
              <a:ext cx="1" cy="684076"/>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grpSp>
          <p:nvGrpSpPr>
            <p:cNvPr id="70" name="Group 69"/>
            <p:cNvGrpSpPr/>
            <p:nvPr/>
          </p:nvGrpSpPr>
          <p:grpSpPr>
            <a:xfrm>
              <a:off x="6780076" y="1763871"/>
              <a:ext cx="1512168" cy="679167"/>
              <a:chOff x="1259632" y="3433909"/>
              <a:chExt cx="1512168" cy="679167"/>
            </a:xfrm>
          </p:grpSpPr>
          <p:grpSp>
            <p:nvGrpSpPr>
              <p:cNvPr id="68" name="Group 67"/>
              <p:cNvGrpSpPr/>
              <p:nvPr/>
            </p:nvGrpSpPr>
            <p:grpSpPr>
              <a:xfrm>
                <a:off x="1259632" y="3681028"/>
                <a:ext cx="1512168" cy="432048"/>
                <a:chOff x="1259632" y="3681028"/>
                <a:chExt cx="1512168" cy="432048"/>
              </a:xfrm>
            </p:grpSpPr>
            <p:cxnSp>
              <p:nvCxnSpPr>
                <p:cNvPr id="59" name="Straight Connector 58"/>
                <p:cNvCxnSpPr/>
                <p:nvPr/>
              </p:nvCxnSpPr>
              <p:spPr>
                <a:xfrm flipV="1">
                  <a:off x="2123728" y="3681028"/>
                  <a:ext cx="72008" cy="43204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1367644" y="3861048"/>
                  <a:ext cx="396044"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1763688" y="3861048"/>
                  <a:ext cx="72008" cy="25202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flipV="1">
                  <a:off x="1835696" y="3681028"/>
                  <a:ext cx="72008" cy="43204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a:off x="1907704" y="3681028"/>
                  <a:ext cx="72008" cy="43204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flipV="1">
                  <a:off x="1979712" y="3681028"/>
                  <a:ext cx="72008" cy="43204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a:off x="2051720" y="3681028"/>
                  <a:ext cx="72008" cy="43204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a:off x="2195736" y="3681028"/>
                  <a:ext cx="72008" cy="216024"/>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a:off x="2267744" y="3897052"/>
                  <a:ext cx="396044"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66" name="Oval 65"/>
                <p:cNvSpPr/>
                <p:nvPr/>
              </p:nvSpPr>
              <p:spPr>
                <a:xfrm>
                  <a:off x="2663788" y="3843046"/>
                  <a:ext cx="108012" cy="126014"/>
                </a:xfrm>
                <a:prstGeom prst="ellipse">
                  <a:avLst/>
                </a:prstGeom>
                <a:solidFill>
                  <a:srgbClr val="FF0000"/>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Oval 66"/>
                <p:cNvSpPr/>
                <p:nvPr/>
              </p:nvSpPr>
              <p:spPr>
                <a:xfrm>
                  <a:off x="1259632" y="3794686"/>
                  <a:ext cx="108012" cy="126014"/>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9" name="TextBox 68"/>
              <p:cNvSpPr txBox="1"/>
              <p:nvPr/>
            </p:nvSpPr>
            <p:spPr>
              <a:xfrm>
                <a:off x="1509970" y="3433909"/>
                <a:ext cx="432048" cy="369332"/>
              </a:xfrm>
              <a:prstGeom prst="rect">
                <a:avLst/>
              </a:prstGeom>
              <a:noFill/>
            </p:spPr>
            <p:txBody>
              <a:bodyPr wrap="square" rtlCol="0">
                <a:spAutoFit/>
              </a:bodyPr>
              <a:lstStyle/>
              <a:p>
                <a:r>
                  <a:rPr lang="en-US" dirty="0"/>
                  <a:t>R</a:t>
                </a:r>
              </a:p>
            </p:txBody>
          </p:sp>
        </p:grpSp>
        <p:grpSp>
          <p:nvGrpSpPr>
            <p:cNvPr id="12" name="Group 11"/>
            <p:cNvGrpSpPr/>
            <p:nvPr/>
          </p:nvGrpSpPr>
          <p:grpSpPr>
            <a:xfrm rot="5400000">
              <a:off x="4729164" y="1699492"/>
              <a:ext cx="834752" cy="1269432"/>
              <a:chOff x="5472100" y="1628800"/>
              <a:chExt cx="834752" cy="1269432"/>
            </a:xfrm>
          </p:grpSpPr>
          <p:grpSp>
            <p:nvGrpSpPr>
              <p:cNvPr id="13" name="Group 12"/>
              <p:cNvGrpSpPr/>
              <p:nvPr/>
            </p:nvGrpSpPr>
            <p:grpSpPr>
              <a:xfrm>
                <a:off x="5472100" y="1656095"/>
                <a:ext cx="533400" cy="1242137"/>
                <a:chOff x="6378860" y="2600909"/>
                <a:chExt cx="533400" cy="1242137"/>
              </a:xfrm>
            </p:grpSpPr>
            <p:grpSp>
              <p:nvGrpSpPr>
                <p:cNvPr id="15" name="Group 14"/>
                <p:cNvGrpSpPr/>
                <p:nvPr/>
              </p:nvGrpSpPr>
              <p:grpSpPr>
                <a:xfrm>
                  <a:off x="6378860" y="2924944"/>
                  <a:ext cx="533400" cy="594556"/>
                  <a:chOff x="6378860" y="2924944"/>
                  <a:chExt cx="533400" cy="594556"/>
                </a:xfrm>
              </p:grpSpPr>
              <p:cxnSp>
                <p:nvCxnSpPr>
                  <p:cNvPr id="22" name="Straight Connector 21"/>
                  <p:cNvCxnSpPr/>
                  <p:nvPr/>
                </p:nvCxnSpPr>
                <p:spPr>
                  <a:xfrm>
                    <a:off x="6378860" y="2924944"/>
                    <a:ext cx="533400"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6378860" y="3153544"/>
                    <a:ext cx="533400"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6378860" y="3382144"/>
                    <a:ext cx="533400"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6493160" y="3051448"/>
                    <a:ext cx="266700"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6498468" y="3267472"/>
                    <a:ext cx="266700"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6498468" y="3519500"/>
                    <a:ext cx="266700" cy="0"/>
                  </a:xfrm>
                  <a:prstGeom prst="line">
                    <a:avLst/>
                  </a:prstGeom>
                  <a:ln w="57150"/>
                </p:spPr>
                <p:style>
                  <a:lnRef idx="1">
                    <a:schemeClr val="accent1"/>
                  </a:lnRef>
                  <a:fillRef idx="0">
                    <a:schemeClr val="accent1"/>
                  </a:fillRef>
                  <a:effectRef idx="0">
                    <a:schemeClr val="accent1"/>
                  </a:effectRef>
                  <a:fontRef idx="minor">
                    <a:schemeClr val="tx1"/>
                  </a:fontRef>
                </p:style>
              </p:cxnSp>
            </p:grpSp>
            <p:grpSp>
              <p:nvGrpSpPr>
                <p:cNvPr id="16" name="Group 15"/>
                <p:cNvGrpSpPr/>
                <p:nvPr/>
              </p:nvGrpSpPr>
              <p:grpSpPr>
                <a:xfrm rot="16200000">
                  <a:off x="6453209" y="2663916"/>
                  <a:ext cx="306034" cy="180020"/>
                  <a:chOff x="4850414" y="2861320"/>
                  <a:chExt cx="306034" cy="180020"/>
                </a:xfrm>
              </p:grpSpPr>
              <p:cxnSp>
                <p:nvCxnSpPr>
                  <p:cNvPr id="20" name="Straight Connector 19"/>
                  <p:cNvCxnSpPr/>
                  <p:nvPr/>
                </p:nvCxnSpPr>
                <p:spPr>
                  <a:xfrm flipV="1">
                    <a:off x="4850414" y="2966138"/>
                    <a:ext cx="198022" cy="3194"/>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
                <p:nvSpPr>
                  <p:cNvPr id="21" name="Oval 20"/>
                  <p:cNvSpPr/>
                  <p:nvPr/>
                </p:nvSpPr>
                <p:spPr>
                  <a:xfrm>
                    <a:off x="5012432" y="2861320"/>
                    <a:ext cx="144016" cy="18002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7" name="Group 16"/>
                <p:cNvGrpSpPr/>
                <p:nvPr/>
              </p:nvGrpSpPr>
              <p:grpSpPr>
                <a:xfrm rot="5400000">
                  <a:off x="6489213" y="3600019"/>
                  <a:ext cx="306034" cy="180020"/>
                  <a:chOff x="4850414" y="2861320"/>
                  <a:chExt cx="306034" cy="180020"/>
                </a:xfrm>
              </p:grpSpPr>
              <p:cxnSp>
                <p:nvCxnSpPr>
                  <p:cNvPr id="18" name="Straight Connector 17"/>
                  <p:cNvCxnSpPr/>
                  <p:nvPr/>
                </p:nvCxnSpPr>
                <p:spPr>
                  <a:xfrm flipV="1">
                    <a:off x="4850414" y="2966138"/>
                    <a:ext cx="198022" cy="3194"/>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
                <p:nvSpPr>
                  <p:cNvPr id="19" name="Oval 18"/>
                  <p:cNvSpPr/>
                  <p:nvPr/>
                </p:nvSpPr>
                <p:spPr>
                  <a:xfrm>
                    <a:off x="5012432" y="2861320"/>
                    <a:ext cx="144016" cy="18002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14" name="TextBox 13"/>
              <p:cNvSpPr txBox="1"/>
              <p:nvPr/>
            </p:nvSpPr>
            <p:spPr>
              <a:xfrm>
                <a:off x="5760132" y="1628800"/>
                <a:ext cx="546720" cy="369332"/>
              </a:xfrm>
              <a:prstGeom prst="rect">
                <a:avLst/>
              </a:prstGeom>
              <a:noFill/>
            </p:spPr>
            <p:txBody>
              <a:bodyPr wrap="square" rtlCol="0">
                <a:spAutoFit/>
              </a:bodyPr>
              <a:lstStyle/>
              <a:p>
                <a:r>
                  <a:rPr lang="en-US" dirty="0"/>
                  <a:t>+</a:t>
                </a:r>
              </a:p>
            </p:txBody>
          </p:sp>
        </p:grpSp>
        <p:grpSp>
          <p:nvGrpSpPr>
            <p:cNvPr id="71" name="Group 70"/>
            <p:cNvGrpSpPr/>
            <p:nvPr/>
          </p:nvGrpSpPr>
          <p:grpSpPr>
            <a:xfrm>
              <a:off x="4943872" y="2168860"/>
              <a:ext cx="2367004" cy="3479332"/>
              <a:chOff x="4689272" y="2361936"/>
              <a:chExt cx="2367004" cy="3479332"/>
            </a:xfrm>
          </p:grpSpPr>
          <p:pic>
            <p:nvPicPr>
              <p:cNvPr id="40" name="Picture 4" descr="http://t1.gstatic.com/images?q=tbn:ANd9GcS7mSNLpmqkZKPjLLTLn_qY_-og5UP1QOJLp0pkGI64svYoJGyKSw"/>
              <p:cNvPicPr>
                <a:picLocks noChangeAspect="1" noChangeArrowheads="1"/>
              </p:cNvPicPr>
              <p:nvPr/>
            </p:nvPicPr>
            <p:blipFill rotWithShape="1">
              <a:blip r:embed="rId2">
                <a:extLst>
                  <a:ext uri="{28A0092B-C50C-407E-A947-70E740481C1C}">
                    <a14:useLocalDpi xmlns:a14="http://schemas.microsoft.com/office/drawing/2010/main" val="0"/>
                  </a:ext>
                </a:extLst>
              </a:blip>
              <a:srcRect l="10307" t="25154" r="38846" b="5765"/>
              <a:stretch/>
            </p:blipFill>
            <p:spPr bwMode="auto">
              <a:xfrm>
                <a:off x="4689272" y="3803241"/>
                <a:ext cx="1123627" cy="2038027"/>
              </a:xfrm>
              <a:prstGeom prst="rect">
                <a:avLst/>
              </a:prstGeom>
              <a:noFill/>
              <a:extLst>
                <a:ext uri="{909E8E84-426E-40DD-AFC4-6F175D3DCCD1}">
                  <a14:hiddenFill xmlns:a14="http://schemas.microsoft.com/office/drawing/2010/main">
                    <a:solidFill>
                      <a:srgbClr val="FFFFFF"/>
                    </a:solidFill>
                  </a14:hiddenFill>
                </a:ext>
              </a:extLst>
            </p:spPr>
          </p:pic>
          <p:grpSp>
            <p:nvGrpSpPr>
              <p:cNvPr id="41" name="Group 40"/>
              <p:cNvGrpSpPr/>
              <p:nvPr/>
            </p:nvGrpSpPr>
            <p:grpSpPr>
              <a:xfrm>
                <a:off x="5377772" y="2387769"/>
                <a:ext cx="108012" cy="904386"/>
                <a:chOff x="4752020" y="4520021"/>
                <a:chExt cx="108012" cy="904386"/>
              </a:xfrm>
            </p:grpSpPr>
            <p:sp>
              <p:nvSpPr>
                <p:cNvPr id="42" name="Rectangle 41"/>
                <p:cNvSpPr/>
                <p:nvPr/>
              </p:nvSpPr>
              <p:spPr>
                <a:xfrm>
                  <a:off x="4752020" y="5013176"/>
                  <a:ext cx="108012" cy="411231"/>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3" name="Straight Connector 42"/>
                <p:cNvCxnSpPr>
                  <a:endCxn id="42" idx="0"/>
                </p:cNvCxnSpPr>
                <p:nvPr/>
              </p:nvCxnSpPr>
              <p:spPr>
                <a:xfrm>
                  <a:off x="4806026" y="4520021"/>
                  <a:ext cx="0" cy="493155"/>
                </a:xfrm>
                <a:prstGeom prst="line">
                  <a:avLst/>
                </a:prstGeom>
                <a:ln w="381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grpSp>
            <p:nvGrpSpPr>
              <p:cNvPr id="44" name="Group 43"/>
              <p:cNvGrpSpPr/>
              <p:nvPr/>
            </p:nvGrpSpPr>
            <p:grpSpPr>
              <a:xfrm>
                <a:off x="6496485" y="2361936"/>
                <a:ext cx="108012" cy="904386"/>
                <a:chOff x="5112060" y="4481275"/>
                <a:chExt cx="108012" cy="904386"/>
              </a:xfrm>
            </p:grpSpPr>
            <p:sp>
              <p:nvSpPr>
                <p:cNvPr id="45" name="Rectangle 44"/>
                <p:cNvSpPr/>
                <p:nvPr/>
              </p:nvSpPr>
              <p:spPr>
                <a:xfrm>
                  <a:off x="5112060" y="4974430"/>
                  <a:ext cx="108012" cy="411231"/>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6" name="Straight Connector 45"/>
                <p:cNvCxnSpPr>
                  <a:endCxn id="45" idx="0"/>
                </p:cNvCxnSpPr>
                <p:nvPr/>
              </p:nvCxnSpPr>
              <p:spPr>
                <a:xfrm>
                  <a:off x="5166066" y="4481275"/>
                  <a:ext cx="0" cy="493155"/>
                </a:xfrm>
                <a:prstGeom prst="line">
                  <a:avLst/>
                </a:prstGeom>
                <a:ln w="381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sp>
            <p:nvSpPr>
              <p:cNvPr id="47" name="Freeform 46"/>
              <p:cNvSpPr/>
              <p:nvPr/>
            </p:nvSpPr>
            <p:spPr>
              <a:xfrm>
                <a:off x="5425243" y="3297576"/>
                <a:ext cx="1154623" cy="2255003"/>
              </a:xfrm>
              <a:custGeom>
                <a:avLst/>
                <a:gdLst>
                  <a:gd name="connsiteX0" fmla="*/ 309966 w 1154623"/>
                  <a:gd name="connsiteY0" fmla="*/ 2255003 h 2255003"/>
                  <a:gd name="connsiteX1" fmla="*/ 387457 w 1154623"/>
                  <a:gd name="connsiteY1" fmla="*/ 2239505 h 2255003"/>
                  <a:gd name="connsiteX2" fmla="*/ 410705 w 1154623"/>
                  <a:gd name="connsiteY2" fmla="*/ 2231756 h 2255003"/>
                  <a:gd name="connsiteX3" fmla="*/ 464949 w 1154623"/>
                  <a:gd name="connsiteY3" fmla="*/ 2224007 h 2255003"/>
                  <a:gd name="connsiteX4" fmla="*/ 534691 w 1154623"/>
                  <a:gd name="connsiteY4" fmla="*/ 2200759 h 2255003"/>
                  <a:gd name="connsiteX5" fmla="*/ 557939 w 1154623"/>
                  <a:gd name="connsiteY5" fmla="*/ 2193010 h 2255003"/>
                  <a:gd name="connsiteX6" fmla="*/ 581186 w 1154623"/>
                  <a:gd name="connsiteY6" fmla="*/ 2185261 h 2255003"/>
                  <a:gd name="connsiteX7" fmla="*/ 596684 w 1154623"/>
                  <a:gd name="connsiteY7" fmla="*/ 2162014 h 2255003"/>
                  <a:gd name="connsiteX8" fmla="*/ 643179 w 1154623"/>
                  <a:gd name="connsiteY8" fmla="*/ 2131017 h 2255003"/>
                  <a:gd name="connsiteX9" fmla="*/ 697423 w 1154623"/>
                  <a:gd name="connsiteY9" fmla="*/ 2100020 h 2255003"/>
                  <a:gd name="connsiteX10" fmla="*/ 751667 w 1154623"/>
                  <a:gd name="connsiteY10" fmla="*/ 2045776 h 2255003"/>
                  <a:gd name="connsiteX11" fmla="*/ 774915 w 1154623"/>
                  <a:gd name="connsiteY11" fmla="*/ 2022529 h 2255003"/>
                  <a:gd name="connsiteX12" fmla="*/ 798162 w 1154623"/>
                  <a:gd name="connsiteY12" fmla="*/ 2007031 h 2255003"/>
                  <a:gd name="connsiteX13" fmla="*/ 813661 w 1154623"/>
                  <a:gd name="connsiteY13" fmla="*/ 1983783 h 2255003"/>
                  <a:gd name="connsiteX14" fmla="*/ 852406 w 1154623"/>
                  <a:gd name="connsiteY14" fmla="*/ 1937288 h 2255003"/>
                  <a:gd name="connsiteX15" fmla="*/ 860156 w 1154623"/>
                  <a:gd name="connsiteY15" fmla="*/ 1914041 h 2255003"/>
                  <a:gd name="connsiteX16" fmla="*/ 875654 w 1154623"/>
                  <a:gd name="connsiteY16" fmla="*/ 1890793 h 2255003"/>
                  <a:gd name="connsiteX17" fmla="*/ 891152 w 1154623"/>
                  <a:gd name="connsiteY17" fmla="*/ 1844298 h 2255003"/>
                  <a:gd name="connsiteX18" fmla="*/ 906650 w 1154623"/>
                  <a:gd name="connsiteY18" fmla="*/ 1813302 h 2255003"/>
                  <a:gd name="connsiteX19" fmla="*/ 922149 w 1154623"/>
                  <a:gd name="connsiteY19" fmla="*/ 1712563 h 2255003"/>
                  <a:gd name="connsiteX20" fmla="*/ 937647 w 1154623"/>
                  <a:gd name="connsiteY20" fmla="*/ 1658319 h 2255003"/>
                  <a:gd name="connsiteX21" fmla="*/ 953145 w 1154623"/>
                  <a:gd name="connsiteY21" fmla="*/ 1596325 h 2255003"/>
                  <a:gd name="connsiteX22" fmla="*/ 960895 w 1154623"/>
                  <a:gd name="connsiteY22" fmla="*/ 1573078 h 2255003"/>
                  <a:gd name="connsiteX23" fmla="*/ 968644 w 1154623"/>
                  <a:gd name="connsiteY23" fmla="*/ 1534332 h 2255003"/>
                  <a:gd name="connsiteX24" fmla="*/ 984142 w 1154623"/>
                  <a:gd name="connsiteY24" fmla="*/ 1511085 h 2255003"/>
                  <a:gd name="connsiteX25" fmla="*/ 1007389 w 1154623"/>
                  <a:gd name="connsiteY25" fmla="*/ 1410346 h 2255003"/>
                  <a:gd name="connsiteX26" fmla="*/ 1022888 w 1154623"/>
                  <a:gd name="connsiteY26" fmla="*/ 1325105 h 2255003"/>
                  <a:gd name="connsiteX27" fmla="*/ 1030637 w 1154623"/>
                  <a:gd name="connsiteY27" fmla="*/ 1301858 h 2255003"/>
                  <a:gd name="connsiteX28" fmla="*/ 1046135 w 1154623"/>
                  <a:gd name="connsiteY28" fmla="*/ 1278610 h 2255003"/>
                  <a:gd name="connsiteX29" fmla="*/ 1061634 w 1154623"/>
                  <a:gd name="connsiteY29" fmla="*/ 1239864 h 2255003"/>
                  <a:gd name="connsiteX30" fmla="*/ 1084881 w 1154623"/>
                  <a:gd name="connsiteY30" fmla="*/ 1216617 h 2255003"/>
                  <a:gd name="connsiteX31" fmla="*/ 1115878 w 1154623"/>
                  <a:gd name="connsiteY31" fmla="*/ 1170122 h 2255003"/>
                  <a:gd name="connsiteX32" fmla="*/ 1123627 w 1154623"/>
                  <a:gd name="connsiteY32" fmla="*/ 1139125 h 2255003"/>
                  <a:gd name="connsiteX33" fmla="*/ 1131376 w 1154623"/>
                  <a:gd name="connsiteY33" fmla="*/ 1115878 h 2255003"/>
                  <a:gd name="connsiteX34" fmla="*/ 1139125 w 1154623"/>
                  <a:gd name="connsiteY34" fmla="*/ 1069383 h 2255003"/>
                  <a:gd name="connsiteX35" fmla="*/ 1146874 w 1154623"/>
                  <a:gd name="connsiteY35" fmla="*/ 1046136 h 2255003"/>
                  <a:gd name="connsiteX36" fmla="*/ 1154623 w 1154623"/>
                  <a:gd name="connsiteY36" fmla="*/ 1007390 h 2255003"/>
                  <a:gd name="connsiteX37" fmla="*/ 1146874 w 1154623"/>
                  <a:gd name="connsiteY37" fmla="*/ 728420 h 2255003"/>
                  <a:gd name="connsiteX38" fmla="*/ 1139125 w 1154623"/>
                  <a:gd name="connsiteY38" fmla="*/ 689675 h 2255003"/>
                  <a:gd name="connsiteX39" fmla="*/ 1123627 w 1154623"/>
                  <a:gd name="connsiteY39" fmla="*/ 666427 h 2255003"/>
                  <a:gd name="connsiteX40" fmla="*/ 1108128 w 1154623"/>
                  <a:gd name="connsiteY40" fmla="*/ 627681 h 2255003"/>
                  <a:gd name="connsiteX41" fmla="*/ 1100379 w 1154623"/>
                  <a:gd name="connsiteY41" fmla="*/ 604434 h 2255003"/>
                  <a:gd name="connsiteX42" fmla="*/ 1053884 w 1154623"/>
                  <a:gd name="connsiteY42" fmla="*/ 534692 h 2255003"/>
                  <a:gd name="connsiteX43" fmla="*/ 1038386 w 1154623"/>
                  <a:gd name="connsiteY43" fmla="*/ 511444 h 2255003"/>
                  <a:gd name="connsiteX44" fmla="*/ 999640 w 1154623"/>
                  <a:gd name="connsiteY44" fmla="*/ 472698 h 2255003"/>
                  <a:gd name="connsiteX45" fmla="*/ 976393 w 1154623"/>
                  <a:gd name="connsiteY45" fmla="*/ 449451 h 2255003"/>
                  <a:gd name="connsiteX46" fmla="*/ 937647 w 1154623"/>
                  <a:gd name="connsiteY46" fmla="*/ 410705 h 2255003"/>
                  <a:gd name="connsiteX47" fmla="*/ 891152 w 1154623"/>
                  <a:gd name="connsiteY47" fmla="*/ 364210 h 2255003"/>
                  <a:gd name="connsiteX48" fmla="*/ 860156 w 1154623"/>
                  <a:gd name="connsiteY48" fmla="*/ 348712 h 2255003"/>
                  <a:gd name="connsiteX49" fmla="*/ 782664 w 1154623"/>
                  <a:gd name="connsiteY49" fmla="*/ 325464 h 2255003"/>
                  <a:gd name="connsiteX50" fmla="*/ 705172 w 1154623"/>
                  <a:gd name="connsiteY50" fmla="*/ 309966 h 2255003"/>
                  <a:gd name="connsiteX51" fmla="*/ 681925 w 1154623"/>
                  <a:gd name="connsiteY51" fmla="*/ 302217 h 2255003"/>
                  <a:gd name="connsiteX52" fmla="*/ 612183 w 1154623"/>
                  <a:gd name="connsiteY52" fmla="*/ 286719 h 2255003"/>
                  <a:gd name="connsiteX53" fmla="*/ 588935 w 1154623"/>
                  <a:gd name="connsiteY53" fmla="*/ 278970 h 2255003"/>
                  <a:gd name="connsiteX54" fmla="*/ 550189 w 1154623"/>
                  <a:gd name="connsiteY54" fmla="*/ 271220 h 2255003"/>
                  <a:gd name="connsiteX55" fmla="*/ 526942 w 1154623"/>
                  <a:gd name="connsiteY55" fmla="*/ 263471 h 2255003"/>
                  <a:gd name="connsiteX56" fmla="*/ 263471 w 1154623"/>
                  <a:gd name="connsiteY56" fmla="*/ 255722 h 2255003"/>
                  <a:gd name="connsiteX57" fmla="*/ 232474 w 1154623"/>
                  <a:gd name="connsiteY57" fmla="*/ 247973 h 2255003"/>
                  <a:gd name="connsiteX58" fmla="*/ 162732 w 1154623"/>
                  <a:gd name="connsiteY58" fmla="*/ 224725 h 2255003"/>
                  <a:gd name="connsiteX59" fmla="*/ 139484 w 1154623"/>
                  <a:gd name="connsiteY59" fmla="*/ 216976 h 2255003"/>
                  <a:gd name="connsiteX60" fmla="*/ 116237 w 1154623"/>
                  <a:gd name="connsiteY60" fmla="*/ 209227 h 2255003"/>
                  <a:gd name="connsiteX61" fmla="*/ 77491 w 1154623"/>
                  <a:gd name="connsiteY61" fmla="*/ 170481 h 2255003"/>
                  <a:gd name="connsiteX62" fmla="*/ 30996 w 1154623"/>
                  <a:gd name="connsiteY62" fmla="*/ 108488 h 2255003"/>
                  <a:gd name="connsiteX63" fmla="*/ 7749 w 1154623"/>
                  <a:gd name="connsiteY63" fmla="*/ 23248 h 2255003"/>
                  <a:gd name="connsiteX64" fmla="*/ 0 w 1154623"/>
                  <a:gd name="connsiteY64" fmla="*/ 0 h 22550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1154623" h="2255003">
                    <a:moveTo>
                      <a:pt x="309966" y="2255003"/>
                    </a:moveTo>
                    <a:cubicBezTo>
                      <a:pt x="346504" y="2248914"/>
                      <a:pt x="355088" y="2248753"/>
                      <a:pt x="387457" y="2239505"/>
                    </a:cubicBezTo>
                    <a:cubicBezTo>
                      <a:pt x="395311" y="2237261"/>
                      <a:pt x="402695" y="2233358"/>
                      <a:pt x="410705" y="2231756"/>
                    </a:cubicBezTo>
                    <a:cubicBezTo>
                      <a:pt x="428615" y="2228174"/>
                      <a:pt x="446868" y="2226590"/>
                      <a:pt x="464949" y="2224007"/>
                    </a:cubicBezTo>
                    <a:lnTo>
                      <a:pt x="534691" y="2200759"/>
                    </a:lnTo>
                    <a:lnTo>
                      <a:pt x="557939" y="2193010"/>
                    </a:lnTo>
                    <a:lnTo>
                      <a:pt x="581186" y="2185261"/>
                    </a:lnTo>
                    <a:cubicBezTo>
                      <a:pt x="586352" y="2177512"/>
                      <a:pt x="589675" y="2168147"/>
                      <a:pt x="596684" y="2162014"/>
                    </a:cubicBezTo>
                    <a:cubicBezTo>
                      <a:pt x="610702" y="2149748"/>
                      <a:pt x="626519" y="2139347"/>
                      <a:pt x="643179" y="2131017"/>
                    </a:cubicBezTo>
                    <a:cubicBezTo>
                      <a:pt x="658736" y="2123239"/>
                      <a:pt x="683728" y="2112346"/>
                      <a:pt x="697423" y="2100020"/>
                    </a:cubicBezTo>
                    <a:cubicBezTo>
                      <a:pt x="716430" y="2082914"/>
                      <a:pt x="733586" y="2063857"/>
                      <a:pt x="751667" y="2045776"/>
                    </a:cubicBezTo>
                    <a:cubicBezTo>
                      <a:pt x="759416" y="2038027"/>
                      <a:pt x="765797" y="2028608"/>
                      <a:pt x="774915" y="2022529"/>
                    </a:cubicBezTo>
                    <a:lnTo>
                      <a:pt x="798162" y="2007031"/>
                    </a:lnTo>
                    <a:cubicBezTo>
                      <a:pt x="803328" y="1999282"/>
                      <a:pt x="807699" y="1990938"/>
                      <a:pt x="813661" y="1983783"/>
                    </a:cubicBezTo>
                    <a:cubicBezTo>
                      <a:pt x="835087" y="1958072"/>
                      <a:pt x="837974" y="1966151"/>
                      <a:pt x="852406" y="1937288"/>
                    </a:cubicBezTo>
                    <a:cubicBezTo>
                      <a:pt x="856059" y="1929982"/>
                      <a:pt x="856503" y="1921347"/>
                      <a:pt x="860156" y="1914041"/>
                    </a:cubicBezTo>
                    <a:cubicBezTo>
                      <a:pt x="864321" y="1905711"/>
                      <a:pt x="871872" y="1899304"/>
                      <a:pt x="875654" y="1890793"/>
                    </a:cubicBezTo>
                    <a:cubicBezTo>
                      <a:pt x="882289" y="1875864"/>
                      <a:pt x="883846" y="1858910"/>
                      <a:pt x="891152" y="1844298"/>
                    </a:cubicBezTo>
                    <a:lnTo>
                      <a:pt x="906650" y="1813302"/>
                    </a:lnTo>
                    <a:cubicBezTo>
                      <a:pt x="911355" y="1775665"/>
                      <a:pt x="913275" y="1748059"/>
                      <a:pt x="922149" y="1712563"/>
                    </a:cubicBezTo>
                    <a:cubicBezTo>
                      <a:pt x="926710" y="1694320"/>
                      <a:pt x="932802" y="1676489"/>
                      <a:pt x="937647" y="1658319"/>
                    </a:cubicBezTo>
                    <a:cubicBezTo>
                      <a:pt x="943135" y="1637738"/>
                      <a:pt x="946408" y="1616532"/>
                      <a:pt x="953145" y="1596325"/>
                    </a:cubicBezTo>
                    <a:cubicBezTo>
                      <a:pt x="955728" y="1588576"/>
                      <a:pt x="958914" y="1581002"/>
                      <a:pt x="960895" y="1573078"/>
                    </a:cubicBezTo>
                    <a:cubicBezTo>
                      <a:pt x="964090" y="1560300"/>
                      <a:pt x="964019" y="1546665"/>
                      <a:pt x="968644" y="1534332"/>
                    </a:cubicBezTo>
                    <a:cubicBezTo>
                      <a:pt x="971914" y="1525612"/>
                      <a:pt x="978976" y="1518834"/>
                      <a:pt x="984142" y="1511085"/>
                    </a:cubicBezTo>
                    <a:cubicBezTo>
                      <a:pt x="1001242" y="1425583"/>
                      <a:pt x="991310" y="1458583"/>
                      <a:pt x="1007389" y="1410346"/>
                    </a:cubicBezTo>
                    <a:cubicBezTo>
                      <a:pt x="1013660" y="1366450"/>
                      <a:pt x="1012450" y="1361640"/>
                      <a:pt x="1022888" y="1325105"/>
                    </a:cubicBezTo>
                    <a:cubicBezTo>
                      <a:pt x="1025132" y="1317251"/>
                      <a:pt x="1026984" y="1309164"/>
                      <a:pt x="1030637" y="1301858"/>
                    </a:cubicBezTo>
                    <a:cubicBezTo>
                      <a:pt x="1034802" y="1293528"/>
                      <a:pt x="1041970" y="1286940"/>
                      <a:pt x="1046135" y="1278610"/>
                    </a:cubicBezTo>
                    <a:cubicBezTo>
                      <a:pt x="1052356" y="1266168"/>
                      <a:pt x="1054261" y="1251660"/>
                      <a:pt x="1061634" y="1239864"/>
                    </a:cubicBezTo>
                    <a:cubicBezTo>
                      <a:pt x="1067442" y="1230571"/>
                      <a:pt x="1078153" y="1225267"/>
                      <a:pt x="1084881" y="1216617"/>
                    </a:cubicBezTo>
                    <a:cubicBezTo>
                      <a:pt x="1096317" y="1201914"/>
                      <a:pt x="1115878" y="1170122"/>
                      <a:pt x="1115878" y="1170122"/>
                    </a:cubicBezTo>
                    <a:cubicBezTo>
                      <a:pt x="1118461" y="1159790"/>
                      <a:pt x="1120701" y="1149366"/>
                      <a:pt x="1123627" y="1139125"/>
                    </a:cubicBezTo>
                    <a:cubicBezTo>
                      <a:pt x="1125871" y="1131271"/>
                      <a:pt x="1129604" y="1123852"/>
                      <a:pt x="1131376" y="1115878"/>
                    </a:cubicBezTo>
                    <a:cubicBezTo>
                      <a:pt x="1134784" y="1100540"/>
                      <a:pt x="1135717" y="1084721"/>
                      <a:pt x="1139125" y="1069383"/>
                    </a:cubicBezTo>
                    <a:cubicBezTo>
                      <a:pt x="1140897" y="1061409"/>
                      <a:pt x="1144893" y="1054060"/>
                      <a:pt x="1146874" y="1046136"/>
                    </a:cubicBezTo>
                    <a:cubicBezTo>
                      <a:pt x="1150068" y="1033358"/>
                      <a:pt x="1152040" y="1020305"/>
                      <a:pt x="1154623" y="1007390"/>
                    </a:cubicBezTo>
                    <a:cubicBezTo>
                      <a:pt x="1152040" y="914400"/>
                      <a:pt x="1151406" y="821335"/>
                      <a:pt x="1146874" y="728420"/>
                    </a:cubicBezTo>
                    <a:cubicBezTo>
                      <a:pt x="1146232" y="715265"/>
                      <a:pt x="1143749" y="702007"/>
                      <a:pt x="1139125" y="689675"/>
                    </a:cubicBezTo>
                    <a:cubicBezTo>
                      <a:pt x="1135855" y="680955"/>
                      <a:pt x="1127792" y="674757"/>
                      <a:pt x="1123627" y="666427"/>
                    </a:cubicBezTo>
                    <a:cubicBezTo>
                      <a:pt x="1117406" y="653985"/>
                      <a:pt x="1113012" y="640706"/>
                      <a:pt x="1108128" y="627681"/>
                    </a:cubicBezTo>
                    <a:cubicBezTo>
                      <a:pt x="1105260" y="620033"/>
                      <a:pt x="1104346" y="611574"/>
                      <a:pt x="1100379" y="604434"/>
                    </a:cubicBezTo>
                    <a:cubicBezTo>
                      <a:pt x="1100359" y="604399"/>
                      <a:pt x="1061644" y="546332"/>
                      <a:pt x="1053884" y="534692"/>
                    </a:cubicBezTo>
                    <a:cubicBezTo>
                      <a:pt x="1048718" y="526943"/>
                      <a:pt x="1044972" y="518030"/>
                      <a:pt x="1038386" y="511444"/>
                    </a:cubicBezTo>
                    <a:lnTo>
                      <a:pt x="999640" y="472698"/>
                    </a:lnTo>
                    <a:cubicBezTo>
                      <a:pt x="991891" y="464949"/>
                      <a:pt x="982472" y="458569"/>
                      <a:pt x="976393" y="449451"/>
                    </a:cubicBezTo>
                    <a:cubicBezTo>
                      <a:pt x="944458" y="401546"/>
                      <a:pt x="979916" y="448277"/>
                      <a:pt x="937647" y="410705"/>
                    </a:cubicBezTo>
                    <a:cubicBezTo>
                      <a:pt x="921265" y="396144"/>
                      <a:pt x="910756" y="374012"/>
                      <a:pt x="891152" y="364210"/>
                    </a:cubicBezTo>
                    <a:cubicBezTo>
                      <a:pt x="880820" y="359044"/>
                      <a:pt x="870881" y="353002"/>
                      <a:pt x="860156" y="348712"/>
                    </a:cubicBezTo>
                    <a:cubicBezTo>
                      <a:pt x="837704" y="339731"/>
                      <a:pt x="807249" y="330732"/>
                      <a:pt x="782664" y="325464"/>
                    </a:cubicBezTo>
                    <a:cubicBezTo>
                      <a:pt x="756907" y="319944"/>
                      <a:pt x="730162" y="318296"/>
                      <a:pt x="705172" y="309966"/>
                    </a:cubicBezTo>
                    <a:cubicBezTo>
                      <a:pt x="697423" y="307383"/>
                      <a:pt x="689849" y="304198"/>
                      <a:pt x="681925" y="302217"/>
                    </a:cubicBezTo>
                    <a:cubicBezTo>
                      <a:pt x="617997" y="286235"/>
                      <a:pt x="667874" y="302631"/>
                      <a:pt x="612183" y="286719"/>
                    </a:cubicBezTo>
                    <a:cubicBezTo>
                      <a:pt x="604329" y="284475"/>
                      <a:pt x="596860" y="280951"/>
                      <a:pt x="588935" y="278970"/>
                    </a:cubicBezTo>
                    <a:cubicBezTo>
                      <a:pt x="576157" y="275775"/>
                      <a:pt x="562967" y="274415"/>
                      <a:pt x="550189" y="271220"/>
                    </a:cubicBezTo>
                    <a:cubicBezTo>
                      <a:pt x="542265" y="269239"/>
                      <a:pt x="535098" y="263912"/>
                      <a:pt x="526942" y="263471"/>
                    </a:cubicBezTo>
                    <a:cubicBezTo>
                      <a:pt x="439208" y="258729"/>
                      <a:pt x="351295" y="258305"/>
                      <a:pt x="263471" y="255722"/>
                    </a:cubicBezTo>
                    <a:cubicBezTo>
                      <a:pt x="253139" y="253139"/>
                      <a:pt x="242675" y="251033"/>
                      <a:pt x="232474" y="247973"/>
                    </a:cubicBezTo>
                    <a:cubicBezTo>
                      <a:pt x="232372" y="247943"/>
                      <a:pt x="174406" y="228617"/>
                      <a:pt x="162732" y="224725"/>
                    </a:cubicBezTo>
                    <a:lnTo>
                      <a:pt x="139484" y="216976"/>
                    </a:lnTo>
                    <a:lnTo>
                      <a:pt x="116237" y="209227"/>
                    </a:lnTo>
                    <a:cubicBezTo>
                      <a:pt x="103322" y="196312"/>
                      <a:pt x="87622" y="185679"/>
                      <a:pt x="77491" y="170481"/>
                    </a:cubicBezTo>
                    <a:cubicBezTo>
                      <a:pt x="42442" y="117907"/>
                      <a:pt x="59666" y="137157"/>
                      <a:pt x="30996" y="108488"/>
                    </a:cubicBezTo>
                    <a:cubicBezTo>
                      <a:pt x="-2252" y="8743"/>
                      <a:pt x="29654" y="110870"/>
                      <a:pt x="7749" y="23248"/>
                    </a:cubicBezTo>
                    <a:cubicBezTo>
                      <a:pt x="5768" y="15323"/>
                      <a:pt x="0" y="0"/>
                      <a:pt x="0" y="0"/>
                    </a:cubicBezTo>
                  </a:path>
                </a:pathLst>
              </a:cu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Freeform 48"/>
              <p:cNvSpPr/>
              <p:nvPr/>
            </p:nvSpPr>
            <p:spPr>
              <a:xfrm>
                <a:off x="5715672" y="3284040"/>
                <a:ext cx="1340604" cy="2495227"/>
              </a:xfrm>
              <a:custGeom>
                <a:avLst/>
                <a:gdLst>
                  <a:gd name="connsiteX0" fmla="*/ 0 w 1340604"/>
                  <a:gd name="connsiteY0" fmla="*/ 2456481 h 2495227"/>
                  <a:gd name="connsiteX1" fmla="*/ 92990 w 1340604"/>
                  <a:gd name="connsiteY1" fmla="*/ 2464231 h 2495227"/>
                  <a:gd name="connsiteX2" fmla="*/ 116238 w 1340604"/>
                  <a:gd name="connsiteY2" fmla="*/ 2471980 h 2495227"/>
                  <a:gd name="connsiteX3" fmla="*/ 147234 w 1340604"/>
                  <a:gd name="connsiteY3" fmla="*/ 2479729 h 2495227"/>
                  <a:gd name="connsiteX4" fmla="*/ 240224 w 1340604"/>
                  <a:gd name="connsiteY4" fmla="*/ 2495227 h 2495227"/>
                  <a:gd name="connsiteX5" fmla="*/ 441702 w 1340604"/>
                  <a:gd name="connsiteY5" fmla="*/ 2487478 h 2495227"/>
                  <a:gd name="connsiteX6" fmla="*/ 488197 w 1340604"/>
                  <a:gd name="connsiteY6" fmla="*/ 2479729 h 2495227"/>
                  <a:gd name="connsiteX7" fmla="*/ 557939 w 1340604"/>
                  <a:gd name="connsiteY7" fmla="*/ 2464231 h 2495227"/>
                  <a:gd name="connsiteX8" fmla="*/ 588936 w 1340604"/>
                  <a:gd name="connsiteY8" fmla="*/ 2448732 h 2495227"/>
                  <a:gd name="connsiteX9" fmla="*/ 619932 w 1340604"/>
                  <a:gd name="connsiteY9" fmla="*/ 2440983 h 2495227"/>
                  <a:gd name="connsiteX10" fmla="*/ 643180 w 1340604"/>
                  <a:gd name="connsiteY10" fmla="*/ 2433234 h 2495227"/>
                  <a:gd name="connsiteX11" fmla="*/ 666427 w 1340604"/>
                  <a:gd name="connsiteY11" fmla="*/ 2417736 h 2495227"/>
                  <a:gd name="connsiteX12" fmla="*/ 728421 w 1340604"/>
                  <a:gd name="connsiteY12" fmla="*/ 2386739 h 2495227"/>
                  <a:gd name="connsiteX13" fmla="*/ 774916 w 1340604"/>
                  <a:gd name="connsiteY13" fmla="*/ 2355743 h 2495227"/>
                  <a:gd name="connsiteX14" fmla="*/ 829160 w 1340604"/>
                  <a:gd name="connsiteY14" fmla="*/ 2316997 h 2495227"/>
                  <a:gd name="connsiteX15" fmla="*/ 860156 w 1340604"/>
                  <a:gd name="connsiteY15" fmla="*/ 2301498 h 2495227"/>
                  <a:gd name="connsiteX16" fmla="*/ 891153 w 1340604"/>
                  <a:gd name="connsiteY16" fmla="*/ 2278251 h 2495227"/>
                  <a:gd name="connsiteX17" fmla="*/ 914400 w 1340604"/>
                  <a:gd name="connsiteY17" fmla="*/ 2262753 h 2495227"/>
                  <a:gd name="connsiteX18" fmla="*/ 976393 w 1340604"/>
                  <a:gd name="connsiteY18" fmla="*/ 2216258 h 2495227"/>
                  <a:gd name="connsiteX19" fmla="*/ 1022888 w 1340604"/>
                  <a:gd name="connsiteY19" fmla="*/ 2169763 h 2495227"/>
                  <a:gd name="connsiteX20" fmla="*/ 1069383 w 1340604"/>
                  <a:gd name="connsiteY20" fmla="*/ 2123268 h 2495227"/>
                  <a:gd name="connsiteX21" fmla="*/ 1100380 w 1340604"/>
                  <a:gd name="connsiteY21" fmla="*/ 2092271 h 2495227"/>
                  <a:gd name="connsiteX22" fmla="*/ 1123627 w 1340604"/>
                  <a:gd name="connsiteY22" fmla="*/ 2069024 h 2495227"/>
                  <a:gd name="connsiteX23" fmla="*/ 1131377 w 1340604"/>
                  <a:gd name="connsiteY23" fmla="*/ 2038027 h 2495227"/>
                  <a:gd name="connsiteX24" fmla="*/ 1185621 w 1340604"/>
                  <a:gd name="connsiteY24" fmla="*/ 1968285 h 2495227"/>
                  <a:gd name="connsiteX25" fmla="*/ 1201119 w 1340604"/>
                  <a:gd name="connsiteY25" fmla="*/ 1937288 h 2495227"/>
                  <a:gd name="connsiteX26" fmla="*/ 1216617 w 1340604"/>
                  <a:gd name="connsiteY26" fmla="*/ 1898543 h 2495227"/>
                  <a:gd name="connsiteX27" fmla="*/ 1232116 w 1340604"/>
                  <a:gd name="connsiteY27" fmla="*/ 1875295 h 2495227"/>
                  <a:gd name="connsiteX28" fmla="*/ 1247614 w 1340604"/>
                  <a:gd name="connsiteY28" fmla="*/ 1844298 h 2495227"/>
                  <a:gd name="connsiteX29" fmla="*/ 1278610 w 1340604"/>
                  <a:gd name="connsiteY29" fmla="*/ 1797804 h 2495227"/>
                  <a:gd name="connsiteX30" fmla="*/ 1286360 w 1340604"/>
                  <a:gd name="connsiteY30" fmla="*/ 1766807 h 2495227"/>
                  <a:gd name="connsiteX31" fmla="*/ 1301858 w 1340604"/>
                  <a:gd name="connsiteY31" fmla="*/ 1735810 h 2495227"/>
                  <a:gd name="connsiteX32" fmla="*/ 1309607 w 1340604"/>
                  <a:gd name="connsiteY32" fmla="*/ 1681566 h 2495227"/>
                  <a:gd name="connsiteX33" fmla="*/ 1317356 w 1340604"/>
                  <a:gd name="connsiteY33" fmla="*/ 1658319 h 2495227"/>
                  <a:gd name="connsiteX34" fmla="*/ 1325105 w 1340604"/>
                  <a:gd name="connsiteY34" fmla="*/ 1611824 h 2495227"/>
                  <a:gd name="connsiteX35" fmla="*/ 1332854 w 1340604"/>
                  <a:gd name="connsiteY35" fmla="*/ 1542081 h 2495227"/>
                  <a:gd name="connsiteX36" fmla="*/ 1340604 w 1340604"/>
                  <a:gd name="connsiteY36" fmla="*/ 1480088 h 2495227"/>
                  <a:gd name="connsiteX37" fmla="*/ 1325105 w 1340604"/>
                  <a:gd name="connsiteY37" fmla="*/ 1108129 h 2495227"/>
                  <a:gd name="connsiteX38" fmla="*/ 1309607 w 1340604"/>
                  <a:gd name="connsiteY38" fmla="*/ 1053885 h 2495227"/>
                  <a:gd name="connsiteX39" fmla="*/ 1294109 w 1340604"/>
                  <a:gd name="connsiteY39" fmla="*/ 960895 h 2495227"/>
                  <a:gd name="connsiteX40" fmla="*/ 1270861 w 1340604"/>
                  <a:gd name="connsiteY40" fmla="*/ 852407 h 2495227"/>
                  <a:gd name="connsiteX41" fmla="*/ 1255363 w 1340604"/>
                  <a:gd name="connsiteY41" fmla="*/ 751668 h 2495227"/>
                  <a:gd name="connsiteX42" fmla="*/ 1239865 w 1340604"/>
                  <a:gd name="connsiteY42" fmla="*/ 705173 h 2495227"/>
                  <a:gd name="connsiteX43" fmla="*/ 1224366 w 1340604"/>
                  <a:gd name="connsiteY43" fmla="*/ 681926 h 2495227"/>
                  <a:gd name="connsiteX44" fmla="*/ 1177871 w 1340604"/>
                  <a:gd name="connsiteY44" fmla="*/ 619932 h 2495227"/>
                  <a:gd name="connsiteX45" fmla="*/ 1146875 w 1340604"/>
                  <a:gd name="connsiteY45" fmla="*/ 573437 h 2495227"/>
                  <a:gd name="connsiteX46" fmla="*/ 1131377 w 1340604"/>
                  <a:gd name="connsiteY46" fmla="*/ 550190 h 2495227"/>
                  <a:gd name="connsiteX47" fmla="*/ 1077132 w 1340604"/>
                  <a:gd name="connsiteY47" fmla="*/ 503695 h 2495227"/>
                  <a:gd name="connsiteX48" fmla="*/ 1077132 w 1340604"/>
                  <a:gd name="connsiteY48" fmla="*/ 503695 h 2495227"/>
                  <a:gd name="connsiteX49" fmla="*/ 1015139 w 1340604"/>
                  <a:gd name="connsiteY49" fmla="*/ 449451 h 2495227"/>
                  <a:gd name="connsiteX50" fmla="*/ 991892 w 1340604"/>
                  <a:gd name="connsiteY50" fmla="*/ 426204 h 2495227"/>
                  <a:gd name="connsiteX51" fmla="*/ 960895 w 1340604"/>
                  <a:gd name="connsiteY51" fmla="*/ 379709 h 2495227"/>
                  <a:gd name="connsiteX52" fmla="*/ 945397 w 1340604"/>
                  <a:gd name="connsiteY52" fmla="*/ 364210 h 2495227"/>
                  <a:gd name="connsiteX53" fmla="*/ 914400 w 1340604"/>
                  <a:gd name="connsiteY53" fmla="*/ 317715 h 2495227"/>
                  <a:gd name="connsiteX54" fmla="*/ 898902 w 1340604"/>
                  <a:gd name="connsiteY54" fmla="*/ 294468 h 2495227"/>
                  <a:gd name="connsiteX55" fmla="*/ 867905 w 1340604"/>
                  <a:gd name="connsiteY55" fmla="*/ 216976 h 2495227"/>
                  <a:gd name="connsiteX56" fmla="*/ 860156 w 1340604"/>
                  <a:gd name="connsiteY56" fmla="*/ 154983 h 2495227"/>
                  <a:gd name="connsiteX57" fmla="*/ 852407 w 1340604"/>
                  <a:gd name="connsiteY57" fmla="*/ 123987 h 2495227"/>
                  <a:gd name="connsiteX58" fmla="*/ 844658 w 1340604"/>
                  <a:gd name="connsiteY58" fmla="*/ 77492 h 2495227"/>
                  <a:gd name="connsiteX59" fmla="*/ 836909 w 1340604"/>
                  <a:gd name="connsiteY59" fmla="*/ 0 h 24952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Lst>
                <a:rect l="l" t="t" r="r" b="b"/>
                <a:pathLst>
                  <a:path w="1340604" h="2495227">
                    <a:moveTo>
                      <a:pt x="0" y="2456481"/>
                    </a:moveTo>
                    <a:cubicBezTo>
                      <a:pt x="30997" y="2459064"/>
                      <a:pt x="62159" y="2460120"/>
                      <a:pt x="92990" y="2464231"/>
                    </a:cubicBezTo>
                    <a:cubicBezTo>
                      <a:pt x="101087" y="2465311"/>
                      <a:pt x="108384" y="2469736"/>
                      <a:pt x="116238" y="2471980"/>
                    </a:cubicBezTo>
                    <a:cubicBezTo>
                      <a:pt x="126478" y="2474906"/>
                      <a:pt x="136766" y="2477766"/>
                      <a:pt x="147234" y="2479729"/>
                    </a:cubicBezTo>
                    <a:cubicBezTo>
                      <a:pt x="178120" y="2485520"/>
                      <a:pt x="240224" y="2495227"/>
                      <a:pt x="240224" y="2495227"/>
                    </a:cubicBezTo>
                    <a:cubicBezTo>
                      <a:pt x="307383" y="2492644"/>
                      <a:pt x="374624" y="2491670"/>
                      <a:pt x="441702" y="2487478"/>
                    </a:cubicBezTo>
                    <a:cubicBezTo>
                      <a:pt x="457384" y="2486498"/>
                      <a:pt x="472738" y="2482540"/>
                      <a:pt x="488197" y="2479729"/>
                    </a:cubicBezTo>
                    <a:cubicBezTo>
                      <a:pt x="524271" y="2473170"/>
                      <a:pt x="524770" y="2472523"/>
                      <a:pt x="557939" y="2464231"/>
                    </a:cubicBezTo>
                    <a:cubicBezTo>
                      <a:pt x="568271" y="2459065"/>
                      <a:pt x="578120" y="2452788"/>
                      <a:pt x="588936" y="2448732"/>
                    </a:cubicBezTo>
                    <a:cubicBezTo>
                      <a:pt x="598908" y="2444992"/>
                      <a:pt x="609692" y="2443909"/>
                      <a:pt x="619932" y="2440983"/>
                    </a:cubicBezTo>
                    <a:cubicBezTo>
                      <a:pt x="627786" y="2438739"/>
                      <a:pt x="635431" y="2435817"/>
                      <a:pt x="643180" y="2433234"/>
                    </a:cubicBezTo>
                    <a:cubicBezTo>
                      <a:pt x="650929" y="2428068"/>
                      <a:pt x="658251" y="2422196"/>
                      <a:pt x="666427" y="2417736"/>
                    </a:cubicBezTo>
                    <a:cubicBezTo>
                      <a:pt x="686710" y="2406673"/>
                      <a:pt x="728421" y="2386739"/>
                      <a:pt x="728421" y="2386739"/>
                    </a:cubicBezTo>
                    <a:cubicBezTo>
                      <a:pt x="772492" y="2342668"/>
                      <a:pt x="730055" y="2378174"/>
                      <a:pt x="774916" y="2355743"/>
                    </a:cubicBezTo>
                    <a:cubicBezTo>
                      <a:pt x="791294" y="2347554"/>
                      <a:pt x="815140" y="2325760"/>
                      <a:pt x="829160" y="2316997"/>
                    </a:cubicBezTo>
                    <a:cubicBezTo>
                      <a:pt x="838956" y="2310875"/>
                      <a:pt x="850360" y="2307620"/>
                      <a:pt x="860156" y="2301498"/>
                    </a:cubicBezTo>
                    <a:cubicBezTo>
                      <a:pt x="871108" y="2294653"/>
                      <a:pt x="880643" y="2285758"/>
                      <a:pt x="891153" y="2278251"/>
                    </a:cubicBezTo>
                    <a:cubicBezTo>
                      <a:pt x="898731" y="2272838"/>
                      <a:pt x="907391" y="2268886"/>
                      <a:pt x="914400" y="2262753"/>
                    </a:cubicBezTo>
                    <a:cubicBezTo>
                      <a:pt x="969196" y="2214807"/>
                      <a:pt x="931224" y="2231314"/>
                      <a:pt x="976393" y="2216258"/>
                    </a:cubicBezTo>
                    <a:cubicBezTo>
                      <a:pt x="1005988" y="2171867"/>
                      <a:pt x="974829" y="2213016"/>
                      <a:pt x="1022888" y="2169763"/>
                    </a:cubicBezTo>
                    <a:cubicBezTo>
                      <a:pt x="1039179" y="2155101"/>
                      <a:pt x="1053885" y="2138766"/>
                      <a:pt x="1069383" y="2123268"/>
                    </a:cubicBezTo>
                    <a:lnTo>
                      <a:pt x="1100380" y="2092271"/>
                    </a:lnTo>
                    <a:lnTo>
                      <a:pt x="1123627" y="2069024"/>
                    </a:lnTo>
                    <a:cubicBezTo>
                      <a:pt x="1126210" y="2058692"/>
                      <a:pt x="1126614" y="2047553"/>
                      <a:pt x="1131377" y="2038027"/>
                    </a:cubicBezTo>
                    <a:cubicBezTo>
                      <a:pt x="1149916" y="2000948"/>
                      <a:pt x="1160107" y="1993798"/>
                      <a:pt x="1185621" y="1968285"/>
                    </a:cubicBezTo>
                    <a:cubicBezTo>
                      <a:pt x="1190787" y="1957953"/>
                      <a:pt x="1196427" y="1947844"/>
                      <a:pt x="1201119" y="1937288"/>
                    </a:cubicBezTo>
                    <a:cubicBezTo>
                      <a:pt x="1206768" y="1924577"/>
                      <a:pt x="1210396" y="1910984"/>
                      <a:pt x="1216617" y="1898543"/>
                    </a:cubicBezTo>
                    <a:cubicBezTo>
                      <a:pt x="1220782" y="1890213"/>
                      <a:pt x="1227495" y="1883381"/>
                      <a:pt x="1232116" y="1875295"/>
                    </a:cubicBezTo>
                    <a:cubicBezTo>
                      <a:pt x="1237847" y="1865265"/>
                      <a:pt x="1241671" y="1854204"/>
                      <a:pt x="1247614" y="1844298"/>
                    </a:cubicBezTo>
                    <a:cubicBezTo>
                      <a:pt x="1257197" y="1828326"/>
                      <a:pt x="1278610" y="1797804"/>
                      <a:pt x="1278610" y="1797804"/>
                    </a:cubicBezTo>
                    <a:cubicBezTo>
                      <a:pt x="1281193" y="1787472"/>
                      <a:pt x="1282620" y="1776779"/>
                      <a:pt x="1286360" y="1766807"/>
                    </a:cubicBezTo>
                    <a:cubicBezTo>
                      <a:pt x="1290416" y="1755991"/>
                      <a:pt x="1298819" y="1746955"/>
                      <a:pt x="1301858" y="1735810"/>
                    </a:cubicBezTo>
                    <a:cubicBezTo>
                      <a:pt x="1306664" y="1718189"/>
                      <a:pt x="1306025" y="1699476"/>
                      <a:pt x="1309607" y="1681566"/>
                    </a:cubicBezTo>
                    <a:cubicBezTo>
                      <a:pt x="1311209" y="1673556"/>
                      <a:pt x="1314773" y="1666068"/>
                      <a:pt x="1317356" y="1658319"/>
                    </a:cubicBezTo>
                    <a:cubicBezTo>
                      <a:pt x="1319939" y="1642821"/>
                      <a:pt x="1323028" y="1627398"/>
                      <a:pt x="1325105" y="1611824"/>
                    </a:cubicBezTo>
                    <a:cubicBezTo>
                      <a:pt x="1328196" y="1588638"/>
                      <a:pt x="1330121" y="1565311"/>
                      <a:pt x="1332854" y="1542081"/>
                    </a:cubicBezTo>
                    <a:cubicBezTo>
                      <a:pt x="1335287" y="1521398"/>
                      <a:pt x="1338021" y="1500752"/>
                      <a:pt x="1340604" y="1480088"/>
                    </a:cubicBezTo>
                    <a:cubicBezTo>
                      <a:pt x="1338585" y="1403364"/>
                      <a:pt x="1340929" y="1218896"/>
                      <a:pt x="1325105" y="1108129"/>
                    </a:cubicBezTo>
                    <a:cubicBezTo>
                      <a:pt x="1320273" y="1074303"/>
                      <a:pt x="1316968" y="1083328"/>
                      <a:pt x="1309607" y="1053885"/>
                    </a:cubicBezTo>
                    <a:cubicBezTo>
                      <a:pt x="1298899" y="1011054"/>
                      <a:pt x="1302856" y="1009006"/>
                      <a:pt x="1294109" y="960895"/>
                    </a:cubicBezTo>
                    <a:cubicBezTo>
                      <a:pt x="1275317" y="857535"/>
                      <a:pt x="1299961" y="1056112"/>
                      <a:pt x="1270861" y="852407"/>
                    </a:cubicBezTo>
                    <a:cubicBezTo>
                      <a:pt x="1269222" y="840937"/>
                      <a:pt x="1258947" y="766004"/>
                      <a:pt x="1255363" y="751668"/>
                    </a:cubicBezTo>
                    <a:cubicBezTo>
                      <a:pt x="1251401" y="735819"/>
                      <a:pt x="1248927" y="718766"/>
                      <a:pt x="1239865" y="705173"/>
                    </a:cubicBezTo>
                    <a:lnTo>
                      <a:pt x="1224366" y="681926"/>
                    </a:lnTo>
                    <a:cubicBezTo>
                      <a:pt x="1204204" y="621438"/>
                      <a:pt x="1237234" y="708978"/>
                      <a:pt x="1177871" y="619932"/>
                    </a:cubicBezTo>
                    <a:lnTo>
                      <a:pt x="1146875" y="573437"/>
                    </a:lnTo>
                    <a:cubicBezTo>
                      <a:pt x="1141709" y="565688"/>
                      <a:pt x="1139126" y="555356"/>
                      <a:pt x="1131377" y="550190"/>
                    </a:cubicBezTo>
                    <a:cubicBezTo>
                      <a:pt x="1095971" y="526587"/>
                      <a:pt x="1114715" y="541278"/>
                      <a:pt x="1077132" y="503695"/>
                    </a:cubicBezTo>
                    <a:lnTo>
                      <a:pt x="1077132" y="503695"/>
                    </a:lnTo>
                    <a:cubicBezTo>
                      <a:pt x="1034446" y="471681"/>
                      <a:pt x="1055268" y="489580"/>
                      <a:pt x="1015139" y="449451"/>
                    </a:cubicBezTo>
                    <a:cubicBezTo>
                      <a:pt x="1007390" y="441702"/>
                      <a:pt x="997971" y="435322"/>
                      <a:pt x="991892" y="426204"/>
                    </a:cubicBezTo>
                    <a:cubicBezTo>
                      <a:pt x="981560" y="410706"/>
                      <a:pt x="974066" y="392881"/>
                      <a:pt x="960895" y="379709"/>
                    </a:cubicBezTo>
                    <a:cubicBezTo>
                      <a:pt x="955729" y="374543"/>
                      <a:pt x="949781" y="370055"/>
                      <a:pt x="945397" y="364210"/>
                    </a:cubicBezTo>
                    <a:cubicBezTo>
                      <a:pt x="934221" y="349309"/>
                      <a:pt x="924732" y="333213"/>
                      <a:pt x="914400" y="317715"/>
                    </a:cubicBezTo>
                    <a:lnTo>
                      <a:pt x="898902" y="294468"/>
                    </a:lnTo>
                    <a:cubicBezTo>
                      <a:pt x="879751" y="237014"/>
                      <a:pt x="890710" y="262585"/>
                      <a:pt x="867905" y="216976"/>
                    </a:cubicBezTo>
                    <a:cubicBezTo>
                      <a:pt x="865322" y="196312"/>
                      <a:pt x="863580" y="175525"/>
                      <a:pt x="860156" y="154983"/>
                    </a:cubicBezTo>
                    <a:cubicBezTo>
                      <a:pt x="858405" y="144478"/>
                      <a:pt x="854496" y="134430"/>
                      <a:pt x="852407" y="123987"/>
                    </a:cubicBezTo>
                    <a:cubicBezTo>
                      <a:pt x="849326" y="108580"/>
                      <a:pt x="846880" y="93046"/>
                      <a:pt x="844658" y="77492"/>
                    </a:cubicBezTo>
                    <a:cubicBezTo>
                      <a:pt x="836268" y="18762"/>
                      <a:pt x="836909" y="34242"/>
                      <a:pt x="836909" y="0"/>
                    </a:cubicBezTo>
                  </a:path>
                </a:pathLst>
              </a:cu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72" name="Straight Connector 71"/>
            <p:cNvCxnSpPr/>
            <p:nvPr/>
          </p:nvCxnSpPr>
          <p:spPr>
            <a:xfrm flipH="1">
              <a:off x="4575124" y="1484784"/>
              <a:ext cx="3717121" cy="0"/>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a:off x="8250679" y="1484784"/>
              <a:ext cx="1" cy="684076"/>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grpSp>
      <p:sp>
        <p:nvSpPr>
          <p:cNvPr id="78" name="TextBox 77"/>
          <p:cNvSpPr txBox="1"/>
          <p:nvPr/>
        </p:nvSpPr>
        <p:spPr>
          <a:xfrm>
            <a:off x="2023477" y="5980606"/>
            <a:ext cx="4968552" cy="369332"/>
          </a:xfrm>
          <a:prstGeom prst="rect">
            <a:avLst/>
          </a:prstGeom>
          <a:noFill/>
        </p:spPr>
        <p:txBody>
          <a:bodyPr wrap="square" rtlCol="0">
            <a:spAutoFit/>
          </a:bodyPr>
          <a:lstStyle/>
          <a:p>
            <a:r>
              <a:rPr lang="en-US" dirty="0"/>
              <a:t>You must set the meter to AMPS (or current)</a:t>
            </a:r>
          </a:p>
        </p:txBody>
      </p:sp>
      <p:sp>
        <p:nvSpPr>
          <p:cNvPr id="3" name="TextBox 2">
            <a:extLst>
              <a:ext uri="{FF2B5EF4-FFF2-40B4-BE49-F238E27FC236}">
                <a16:creationId xmlns:a16="http://schemas.microsoft.com/office/drawing/2014/main" id="{BD42DF65-BFEB-4B67-B1E4-9BBD1E013842}"/>
              </a:ext>
            </a:extLst>
          </p:cNvPr>
          <p:cNvSpPr txBox="1"/>
          <p:nvPr/>
        </p:nvSpPr>
        <p:spPr>
          <a:xfrm>
            <a:off x="6573687" y="1408229"/>
            <a:ext cx="4911732" cy="830997"/>
          </a:xfrm>
          <a:prstGeom prst="rect">
            <a:avLst/>
          </a:prstGeom>
          <a:noFill/>
        </p:spPr>
        <p:txBody>
          <a:bodyPr wrap="square" rtlCol="0">
            <a:spAutoFit/>
          </a:bodyPr>
          <a:lstStyle/>
          <a:p>
            <a:pPr marL="285750" indent="-285750">
              <a:buFont typeface="Arial" panose="020B0604020202020204" pitchFamily="34" charset="0"/>
              <a:buChar char="•"/>
            </a:pPr>
            <a:r>
              <a:rPr lang="en-US" sz="2400" dirty="0"/>
              <a:t>The multimeter must be set to current (or Amps)</a:t>
            </a:r>
          </a:p>
        </p:txBody>
      </p:sp>
      <p:sp>
        <p:nvSpPr>
          <p:cNvPr id="4" name="Slide Number Placeholder 3">
            <a:extLst>
              <a:ext uri="{FF2B5EF4-FFF2-40B4-BE49-F238E27FC236}">
                <a16:creationId xmlns:a16="http://schemas.microsoft.com/office/drawing/2014/main" id="{51CF813E-A3C8-4256-98BD-CEDC1638BC72}"/>
              </a:ext>
            </a:extLst>
          </p:cNvPr>
          <p:cNvSpPr>
            <a:spLocks noGrp="1"/>
          </p:cNvSpPr>
          <p:nvPr>
            <p:ph type="sldNum" sz="quarter" idx="12"/>
          </p:nvPr>
        </p:nvSpPr>
        <p:spPr/>
        <p:txBody>
          <a:bodyPr/>
          <a:lstStyle/>
          <a:p>
            <a:fld id="{D707E1AF-4B98-46E0-B9A5-655E3FA2D7F2}" type="slidenum">
              <a:rPr lang="en-US" smtClean="0"/>
              <a:t>6</a:t>
            </a:fld>
            <a:endParaRPr lang="en-US"/>
          </a:p>
        </p:txBody>
      </p:sp>
      <p:sp>
        <p:nvSpPr>
          <p:cNvPr id="52" name="TextBox 51">
            <a:extLst>
              <a:ext uri="{FF2B5EF4-FFF2-40B4-BE49-F238E27FC236}">
                <a16:creationId xmlns:a16="http://schemas.microsoft.com/office/drawing/2014/main" id="{EEB49E68-15C1-4BD8-BAA4-2A5D52C6A136}"/>
              </a:ext>
            </a:extLst>
          </p:cNvPr>
          <p:cNvSpPr txBox="1"/>
          <p:nvPr/>
        </p:nvSpPr>
        <p:spPr>
          <a:xfrm>
            <a:off x="6573553" y="2416503"/>
            <a:ext cx="4911732" cy="830997"/>
          </a:xfrm>
          <a:prstGeom prst="rect">
            <a:avLst/>
          </a:prstGeom>
          <a:noFill/>
        </p:spPr>
        <p:txBody>
          <a:bodyPr wrap="square" rtlCol="0">
            <a:spAutoFit/>
          </a:bodyPr>
          <a:lstStyle/>
          <a:p>
            <a:pPr marL="285750" indent="-285750">
              <a:buFont typeface="Arial" panose="020B0604020202020204" pitchFamily="34" charset="0"/>
              <a:buChar char="•"/>
            </a:pPr>
            <a:r>
              <a:rPr lang="en-US" sz="2400" dirty="0"/>
              <a:t>The meter is inserted in SERIES with the battery and rest of the circuit</a:t>
            </a:r>
          </a:p>
        </p:txBody>
      </p:sp>
      <p:sp>
        <p:nvSpPr>
          <p:cNvPr id="54" name="TextBox 53">
            <a:extLst>
              <a:ext uri="{FF2B5EF4-FFF2-40B4-BE49-F238E27FC236}">
                <a16:creationId xmlns:a16="http://schemas.microsoft.com/office/drawing/2014/main" id="{9D30A4DC-08D1-4215-B0AD-1D597F65C825}"/>
              </a:ext>
            </a:extLst>
          </p:cNvPr>
          <p:cNvSpPr txBox="1"/>
          <p:nvPr/>
        </p:nvSpPr>
        <p:spPr>
          <a:xfrm>
            <a:off x="6573553" y="3516113"/>
            <a:ext cx="4911732" cy="830997"/>
          </a:xfrm>
          <a:prstGeom prst="rect">
            <a:avLst/>
          </a:prstGeom>
          <a:noFill/>
        </p:spPr>
        <p:txBody>
          <a:bodyPr wrap="square" rtlCol="0">
            <a:spAutoFit/>
          </a:bodyPr>
          <a:lstStyle/>
          <a:p>
            <a:pPr marL="285750" indent="-285750">
              <a:buFont typeface="Arial" panose="020B0604020202020204" pitchFamily="34" charset="0"/>
              <a:buChar char="•"/>
            </a:pPr>
            <a:r>
              <a:rPr lang="en-US" sz="2400" dirty="0"/>
              <a:t>Polarity of the probes is important (see figure)</a:t>
            </a:r>
          </a:p>
        </p:txBody>
      </p:sp>
      <p:sp>
        <p:nvSpPr>
          <p:cNvPr id="56" name="TextBox 55">
            <a:extLst>
              <a:ext uri="{FF2B5EF4-FFF2-40B4-BE49-F238E27FC236}">
                <a16:creationId xmlns:a16="http://schemas.microsoft.com/office/drawing/2014/main" id="{3E9365FA-99E1-4E47-9ED3-B617E475F507}"/>
              </a:ext>
            </a:extLst>
          </p:cNvPr>
          <p:cNvSpPr txBox="1"/>
          <p:nvPr/>
        </p:nvSpPr>
        <p:spPr>
          <a:xfrm>
            <a:off x="6573553" y="4641676"/>
            <a:ext cx="4911732" cy="1569660"/>
          </a:xfrm>
          <a:prstGeom prst="rect">
            <a:avLst/>
          </a:prstGeom>
          <a:noFill/>
        </p:spPr>
        <p:txBody>
          <a:bodyPr wrap="square" rtlCol="0">
            <a:spAutoFit/>
          </a:bodyPr>
          <a:lstStyle/>
          <a:p>
            <a:pPr marL="285750" indent="-285750">
              <a:buFont typeface="Arial" panose="020B0604020202020204" pitchFamily="34" charset="0"/>
              <a:buChar char="•"/>
            </a:pPr>
            <a:r>
              <a:rPr lang="en-US" sz="2400" dirty="0"/>
              <a:t>The current runs through the meter and completes the circuit – the current must run through the meter so it can be measured</a:t>
            </a:r>
          </a:p>
        </p:txBody>
      </p:sp>
    </p:spTree>
    <p:extLst>
      <p:ext uri="{BB962C8B-B14F-4D97-AF65-F5344CB8AC3E}">
        <p14:creationId xmlns:p14="http://schemas.microsoft.com/office/powerpoint/2010/main" val="24327233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2"/>
                                        </p:tgtEl>
                                        <p:attrNameLst>
                                          <p:attrName>style.visibility</p:attrName>
                                        </p:attrNameLst>
                                      </p:cBhvr>
                                      <p:to>
                                        <p:strVal val="visible"/>
                                      </p:to>
                                    </p:set>
                                    <p:animEffect transition="in" filter="fade">
                                      <p:cBhvr>
                                        <p:cTn id="7" dur="500"/>
                                        <p:tgtEl>
                                          <p:spTgt spid="5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4"/>
                                        </p:tgtEl>
                                        <p:attrNameLst>
                                          <p:attrName>style.visibility</p:attrName>
                                        </p:attrNameLst>
                                      </p:cBhvr>
                                      <p:to>
                                        <p:strVal val="visible"/>
                                      </p:to>
                                    </p:set>
                                    <p:animEffect transition="in" filter="fade">
                                      <p:cBhvr>
                                        <p:cTn id="12" dur="500"/>
                                        <p:tgtEl>
                                          <p:spTgt spid="5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6"/>
                                        </p:tgtEl>
                                        <p:attrNameLst>
                                          <p:attrName>style.visibility</p:attrName>
                                        </p:attrNameLst>
                                      </p:cBhvr>
                                      <p:to>
                                        <p:strVal val="visible"/>
                                      </p:to>
                                    </p:set>
                                    <p:animEffect transition="in" filter="fade">
                                      <p:cBhvr>
                                        <p:cTn id="17" dur="500"/>
                                        <p:tgtEl>
                                          <p:spTgt spid="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 grpId="0"/>
      <p:bldP spid="54" grpId="0"/>
      <p:bldP spid="5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 name="TextBox 78"/>
          <p:cNvSpPr txBox="1"/>
          <p:nvPr/>
        </p:nvSpPr>
        <p:spPr>
          <a:xfrm>
            <a:off x="7767851" y="2359683"/>
            <a:ext cx="3086997" cy="646331"/>
          </a:xfrm>
          <a:prstGeom prst="rect">
            <a:avLst/>
          </a:prstGeom>
          <a:noFill/>
        </p:spPr>
        <p:txBody>
          <a:bodyPr wrap="square" rtlCol="0">
            <a:spAutoFit/>
          </a:bodyPr>
          <a:lstStyle/>
          <a:p>
            <a:r>
              <a:rPr lang="en-US" dirty="0"/>
              <a:t>You must set the meter to AMPS (or current)</a:t>
            </a:r>
          </a:p>
        </p:txBody>
      </p:sp>
      <p:sp>
        <p:nvSpPr>
          <p:cNvPr id="80" name="TextBox 79"/>
          <p:cNvSpPr txBox="1"/>
          <p:nvPr/>
        </p:nvSpPr>
        <p:spPr>
          <a:xfrm>
            <a:off x="1925783" y="224645"/>
            <a:ext cx="8354288" cy="584775"/>
          </a:xfrm>
          <a:prstGeom prst="rect">
            <a:avLst/>
          </a:prstGeom>
          <a:noFill/>
        </p:spPr>
        <p:txBody>
          <a:bodyPr wrap="square" rtlCol="0">
            <a:spAutoFit/>
          </a:bodyPr>
          <a:lstStyle/>
          <a:p>
            <a:r>
              <a:rPr lang="en-US" sz="3200" dirty="0"/>
              <a:t>Measuring Current in a Simple Motor Circuit</a:t>
            </a:r>
          </a:p>
        </p:txBody>
      </p:sp>
      <p:grpSp>
        <p:nvGrpSpPr>
          <p:cNvPr id="2" name="Group 1">
            <a:extLst>
              <a:ext uri="{FF2B5EF4-FFF2-40B4-BE49-F238E27FC236}">
                <a16:creationId xmlns:a16="http://schemas.microsoft.com/office/drawing/2014/main" id="{872ACEEF-E4E8-4347-AFA4-A46013A7411E}"/>
              </a:ext>
            </a:extLst>
          </p:cNvPr>
          <p:cNvGrpSpPr/>
          <p:nvPr/>
        </p:nvGrpSpPr>
        <p:grpSpPr>
          <a:xfrm>
            <a:off x="1128292" y="1993126"/>
            <a:ext cx="6235351" cy="2731342"/>
            <a:chOff x="2171565" y="1088740"/>
            <a:chExt cx="6235351" cy="2731342"/>
          </a:xfrm>
        </p:grpSpPr>
        <p:grpSp>
          <p:nvGrpSpPr>
            <p:cNvPr id="29" name="Group 28"/>
            <p:cNvGrpSpPr/>
            <p:nvPr/>
          </p:nvGrpSpPr>
          <p:grpSpPr>
            <a:xfrm>
              <a:off x="5195900" y="2497182"/>
              <a:ext cx="1656184" cy="684076"/>
              <a:chOff x="3347864" y="2467750"/>
              <a:chExt cx="1656184" cy="684076"/>
            </a:xfrm>
          </p:grpSpPr>
          <p:grpSp>
            <p:nvGrpSpPr>
              <p:cNvPr id="16" name="Group 15"/>
              <p:cNvGrpSpPr/>
              <p:nvPr/>
            </p:nvGrpSpPr>
            <p:grpSpPr>
              <a:xfrm>
                <a:off x="3653898" y="2467750"/>
                <a:ext cx="1044116" cy="684076"/>
                <a:chOff x="3599892" y="2924944"/>
                <a:chExt cx="1044116" cy="684076"/>
              </a:xfrm>
            </p:grpSpPr>
            <p:sp>
              <p:nvSpPr>
                <p:cNvPr id="14" name="Rectangle 13"/>
                <p:cNvSpPr/>
                <p:nvPr/>
              </p:nvSpPr>
              <p:spPr>
                <a:xfrm>
                  <a:off x="3599892" y="3032956"/>
                  <a:ext cx="1044116" cy="46805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3743908" y="2924944"/>
                  <a:ext cx="792088" cy="6840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3923928" y="3032956"/>
                  <a:ext cx="504056" cy="461665"/>
                </a:xfrm>
                <a:prstGeom prst="rect">
                  <a:avLst/>
                </a:prstGeom>
                <a:noFill/>
              </p:spPr>
              <p:txBody>
                <a:bodyPr wrap="square" rtlCol="0">
                  <a:spAutoFit/>
                </a:bodyPr>
                <a:lstStyle/>
                <a:p>
                  <a:r>
                    <a:rPr lang="en-US" sz="2400" b="1" dirty="0">
                      <a:solidFill>
                        <a:srgbClr val="FFFF00"/>
                      </a:solidFill>
                    </a:rPr>
                    <a:t>M</a:t>
                  </a:r>
                </a:p>
              </p:txBody>
            </p:sp>
          </p:grpSp>
          <p:cxnSp>
            <p:nvCxnSpPr>
              <p:cNvPr id="18" name="Straight Connector 17"/>
              <p:cNvCxnSpPr/>
              <p:nvPr/>
            </p:nvCxnSpPr>
            <p:spPr>
              <a:xfrm flipV="1">
                <a:off x="4698014" y="2813738"/>
                <a:ext cx="198022" cy="3194"/>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flipV="1">
                <a:off x="3455876" y="2809788"/>
                <a:ext cx="198022" cy="3194"/>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
            <p:nvSpPr>
              <p:cNvPr id="21" name="Oval 20"/>
              <p:cNvSpPr/>
              <p:nvPr/>
            </p:nvSpPr>
            <p:spPr>
              <a:xfrm>
                <a:off x="3347864" y="2744924"/>
                <a:ext cx="144016" cy="18002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p:cNvSpPr/>
              <p:nvPr/>
            </p:nvSpPr>
            <p:spPr>
              <a:xfrm>
                <a:off x="4860032" y="2708920"/>
                <a:ext cx="144016" cy="18002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52" name="Straight Connector 51"/>
            <p:cNvCxnSpPr/>
            <p:nvPr/>
          </p:nvCxnSpPr>
          <p:spPr>
            <a:xfrm>
              <a:off x="6780077" y="2821218"/>
              <a:ext cx="1038421" cy="0"/>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grpSp>
          <p:nvGrpSpPr>
            <p:cNvPr id="55" name="Group 54"/>
            <p:cNvGrpSpPr/>
            <p:nvPr/>
          </p:nvGrpSpPr>
          <p:grpSpPr>
            <a:xfrm>
              <a:off x="5195900" y="1335763"/>
              <a:ext cx="1575176" cy="486345"/>
              <a:chOff x="3851920" y="2339588"/>
              <a:chExt cx="1575176" cy="486345"/>
            </a:xfrm>
          </p:grpSpPr>
          <p:grpSp>
            <p:nvGrpSpPr>
              <p:cNvPr id="45" name="Group 44"/>
              <p:cNvGrpSpPr/>
              <p:nvPr/>
            </p:nvGrpSpPr>
            <p:grpSpPr>
              <a:xfrm>
                <a:off x="3851920" y="2519899"/>
                <a:ext cx="1575176" cy="306034"/>
                <a:chOff x="3527883" y="3843046"/>
                <a:chExt cx="1575176" cy="306034"/>
              </a:xfrm>
            </p:grpSpPr>
            <p:grpSp>
              <p:nvGrpSpPr>
                <p:cNvPr id="39" name="Group 38"/>
                <p:cNvGrpSpPr/>
                <p:nvPr/>
              </p:nvGrpSpPr>
              <p:grpSpPr>
                <a:xfrm rot="5400000">
                  <a:off x="4707015" y="3753036"/>
                  <a:ext cx="180020" cy="612068"/>
                  <a:chOff x="3905926" y="3843046"/>
                  <a:chExt cx="180020" cy="612068"/>
                </a:xfrm>
              </p:grpSpPr>
              <p:cxnSp>
                <p:nvCxnSpPr>
                  <p:cNvPr id="35" name="Straight Connector 34"/>
                  <p:cNvCxnSpPr>
                    <a:endCxn id="36" idx="2"/>
                  </p:cNvCxnSpPr>
                  <p:nvPr/>
                </p:nvCxnSpPr>
                <p:spPr>
                  <a:xfrm flipV="1">
                    <a:off x="3995936" y="3987062"/>
                    <a:ext cx="0" cy="468052"/>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
                <p:nvSpPr>
                  <p:cNvPr id="36" name="Oval 35"/>
                  <p:cNvSpPr/>
                  <p:nvPr/>
                </p:nvSpPr>
                <p:spPr>
                  <a:xfrm rot="16200000">
                    <a:off x="3923928" y="3825044"/>
                    <a:ext cx="144016" cy="18002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0" name="Group 39"/>
                <p:cNvGrpSpPr/>
                <p:nvPr/>
              </p:nvGrpSpPr>
              <p:grpSpPr>
                <a:xfrm rot="5400000" flipH="1" flipV="1">
                  <a:off x="3743907" y="3753036"/>
                  <a:ext cx="180020" cy="612068"/>
                  <a:chOff x="3905926" y="3843046"/>
                  <a:chExt cx="180020" cy="612068"/>
                </a:xfrm>
              </p:grpSpPr>
              <p:cxnSp>
                <p:nvCxnSpPr>
                  <p:cNvPr id="41" name="Straight Connector 40"/>
                  <p:cNvCxnSpPr>
                    <a:endCxn id="42" idx="2"/>
                  </p:cNvCxnSpPr>
                  <p:nvPr/>
                </p:nvCxnSpPr>
                <p:spPr>
                  <a:xfrm flipV="1">
                    <a:off x="3995936" y="3987062"/>
                    <a:ext cx="0" cy="468052"/>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
                <p:nvSpPr>
                  <p:cNvPr id="42" name="Oval 41"/>
                  <p:cNvSpPr/>
                  <p:nvPr/>
                </p:nvSpPr>
                <p:spPr>
                  <a:xfrm rot="16200000">
                    <a:off x="3923928" y="3825044"/>
                    <a:ext cx="144016" cy="18002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44" name="Straight Connector 43"/>
                <p:cNvCxnSpPr/>
                <p:nvPr/>
              </p:nvCxnSpPr>
              <p:spPr>
                <a:xfrm flipV="1">
                  <a:off x="4112949" y="3843046"/>
                  <a:ext cx="351039" cy="216024"/>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54" name="TextBox 53"/>
              <p:cNvSpPr txBox="1"/>
              <p:nvPr/>
            </p:nvSpPr>
            <p:spPr>
              <a:xfrm>
                <a:off x="4133631" y="2339588"/>
                <a:ext cx="360040" cy="369332"/>
              </a:xfrm>
              <a:prstGeom prst="rect">
                <a:avLst/>
              </a:prstGeom>
              <a:noFill/>
            </p:spPr>
            <p:txBody>
              <a:bodyPr wrap="square" rtlCol="0">
                <a:spAutoFit/>
              </a:bodyPr>
              <a:lstStyle/>
              <a:p>
                <a:r>
                  <a:rPr lang="en-US" dirty="0"/>
                  <a:t>S</a:t>
                </a:r>
              </a:p>
            </p:txBody>
          </p:sp>
        </p:grpSp>
        <p:cxnSp>
          <p:nvCxnSpPr>
            <p:cNvPr id="48" name="Straight Connector 47"/>
            <p:cNvCxnSpPr/>
            <p:nvPr/>
          </p:nvCxnSpPr>
          <p:spPr>
            <a:xfrm>
              <a:off x="6744073" y="1705094"/>
              <a:ext cx="1038421" cy="0"/>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grpSp>
          <p:nvGrpSpPr>
            <p:cNvPr id="78" name="Group 77"/>
            <p:cNvGrpSpPr/>
            <p:nvPr/>
          </p:nvGrpSpPr>
          <p:grpSpPr>
            <a:xfrm>
              <a:off x="7572164" y="1623794"/>
              <a:ext cx="834752" cy="1269432"/>
              <a:chOff x="5472100" y="1628800"/>
              <a:chExt cx="834752" cy="1269432"/>
            </a:xfrm>
          </p:grpSpPr>
          <p:grpSp>
            <p:nvGrpSpPr>
              <p:cNvPr id="33" name="Group 32"/>
              <p:cNvGrpSpPr/>
              <p:nvPr/>
            </p:nvGrpSpPr>
            <p:grpSpPr>
              <a:xfrm>
                <a:off x="5472100" y="1656095"/>
                <a:ext cx="533400" cy="1242137"/>
                <a:chOff x="6378860" y="2600909"/>
                <a:chExt cx="533400" cy="1242137"/>
              </a:xfrm>
            </p:grpSpPr>
            <p:grpSp>
              <p:nvGrpSpPr>
                <p:cNvPr id="12" name="Group 11"/>
                <p:cNvGrpSpPr/>
                <p:nvPr/>
              </p:nvGrpSpPr>
              <p:grpSpPr>
                <a:xfrm>
                  <a:off x="6378860" y="2924944"/>
                  <a:ext cx="533400" cy="594556"/>
                  <a:chOff x="6378860" y="2924944"/>
                  <a:chExt cx="533400" cy="594556"/>
                </a:xfrm>
              </p:grpSpPr>
              <p:cxnSp>
                <p:nvCxnSpPr>
                  <p:cNvPr id="5" name="Straight Connector 4"/>
                  <p:cNvCxnSpPr/>
                  <p:nvPr/>
                </p:nvCxnSpPr>
                <p:spPr>
                  <a:xfrm>
                    <a:off x="6378860" y="2924944"/>
                    <a:ext cx="533400"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6378860" y="3153544"/>
                    <a:ext cx="533400"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6378860" y="3382144"/>
                    <a:ext cx="533400"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6493160" y="3051448"/>
                    <a:ext cx="266700"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6498468" y="3267472"/>
                    <a:ext cx="266700"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6498468" y="3519500"/>
                    <a:ext cx="266700" cy="0"/>
                  </a:xfrm>
                  <a:prstGeom prst="line">
                    <a:avLst/>
                  </a:prstGeom>
                  <a:ln w="57150"/>
                </p:spPr>
                <p:style>
                  <a:lnRef idx="1">
                    <a:schemeClr val="accent1"/>
                  </a:lnRef>
                  <a:fillRef idx="0">
                    <a:schemeClr val="accent1"/>
                  </a:fillRef>
                  <a:effectRef idx="0">
                    <a:schemeClr val="accent1"/>
                  </a:effectRef>
                  <a:fontRef idx="minor">
                    <a:schemeClr val="tx1"/>
                  </a:fontRef>
                </p:style>
              </p:cxnSp>
            </p:grpSp>
            <p:grpSp>
              <p:nvGrpSpPr>
                <p:cNvPr id="26" name="Group 25"/>
                <p:cNvGrpSpPr/>
                <p:nvPr/>
              </p:nvGrpSpPr>
              <p:grpSpPr>
                <a:xfrm rot="16200000">
                  <a:off x="6453209" y="2663916"/>
                  <a:ext cx="306034" cy="180020"/>
                  <a:chOff x="4850414" y="2861320"/>
                  <a:chExt cx="306034" cy="180020"/>
                </a:xfrm>
              </p:grpSpPr>
              <p:cxnSp>
                <p:nvCxnSpPr>
                  <p:cNvPr id="24" name="Straight Connector 23"/>
                  <p:cNvCxnSpPr/>
                  <p:nvPr/>
                </p:nvCxnSpPr>
                <p:spPr>
                  <a:xfrm flipV="1">
                    <a:off x="4850414" y="2966138"/>
                    <a:ext cx="198022" cy="3194"/>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
                <p:nvSpPr>
                  <p:cNvPr id="25" name="Oval 24"/>
                  <p:cNvSpPr/>
                  <p:nvPr/>
                </p:nvSpPr>
                <p:spPr>
                  <a:xfrm>
                    <a:off x="5012432" y="2861320"/>
                    <a:ext cx="144016" cy="18002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0" name="Group 29"/>
                <p:cNvGrpSpPr/>
                <p:nvPr/>
              </p:nvGrpSpPr>
              <p:grpSpPr>
                <a:xfrm rot="5400000">
                  <a:off x="6489213" y="3600019"/>
                  <a:ext cx="306034" cy="180020"/>
                  <a:chOff x="4850414" y="2861320"/>
                  <a:chExt cx="306034" cy="180020"/>
                </a:xfrm>
              </p:grpSpPr>
              <p:cxnSp>
                <p:nvCxnSpPr>
                  <p:cNvPr id="31" name="Straight Connector 30"/>
                  <p:cNvCxnSpPr/>
                  <p:nvPr/>
                </p:nvCxnSpPr>
                <p:spPr>
                  <a:xfrm flipV="1">
                    <a:off x="4850414" y="2966138"/>
                    <a:ext cx="198022" cy="3194"/>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
                <p:nvSpPr>
                  <p:cNvPr id="32" name="Oval 31"/>
                  <p:cNvSpPr/>
                  <p:nvPr/>
                </p:nvSpPr>
                <p:spPr>
                  <a:xfrm>
                    <a:off x="5012432" y="2861320"/>
                    <a:ext cx="144016" cy="18002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62" name="TextBox 61"/>
              <p:cNvSpPr txBox="1"/>
              <p:nvPr/>
            </p:nvSpPr>
            <p:spPr>
              <a:xfrm>
                <a:off x="5760132" y="1628800"/>
                <a:ext cx="546720" cy="369332"/>
              </a:xfrm>
              <a:prstGeom prst="rect">
                <a:avLst/>
              </a:prstGeom>
              <a:noFill/>
            </p:spPr>
            <p:txBody>
              <a:bodyPr wrap="square" rtlCol="0">
                <a:spAutoFit/>
              </a:bodyPr>
              <a:lstStyle/>
              <a:p>
                <a:r>
                  <a:rPr lang="en-US" dirty="0"/>
                  <a:t>+</a:t>
                </a:r>
              </a:p>
            </p:txBody>
          </p:sp>
        </p:grpSp>
        <p:cxnSp>
          <p:nvCxnSpPr>
            <p:cNvPr id="67" name="Straight Connector 66"/>
            <p:cNvCxnSpPr>
              <a:endCxn id="21" idx="0"/>
            </p:cNvCxnSpPr>
            <p:nvPr/>
          </p:nvCxnSpPr>
          <p:spPr>
            <a:xfrm>
              <a:off x="5238564" y="1731806"/>
              <a:ext cx="29344" cy="1042550"/>
            </a:xfrm>
            <a:prstGeom prst="line">
              <a:avLst/>
            </a:prstGeom>
            <a:ln w="57150">
              <a:solidFill>
                <a:schemeClr val="accent3"/>
              </a:solidFill>
              <a:prstDash val="sysDot"/>
            </a:ln>
          </p:spPr>
          <p:style>
            <a:lnRef idx="1">
              <a:schemeClr val="accent1"/>
            </a:lnRef>
            <a:fillRef idx="0">
              <a:schemeClr val="accent1"/>
            </a:fillRef>
            <a:effectRef idx="0">
              <a:schemeClr val="accent1"/>
            </a:effectRef>
            <a:fontRef idx="minor">
              <a:schemeClr val="tx1"/>
            </a:fontRef>
          </p:style>
        </p:cxnSp>
        <p:pic>
          <p:nvPicPr>
            <p:cNvPr id="58" name="Picture 4" descr="http://t1.gstatic.com/images?q=tbn:ANd9GcS7mSNLpmqkZKPjLLTLn_qY_-og5UP1QOJLp0pkGI64svYoJGyKSw"/>
            <p:cNvPicPr>
              <a:picLocks noChangeAspect="1" noChangeArrowheads="1"/>
            </p:cNvPicPr>
            <p:nvPr/>
          </p:nvPicPr>
          <p:blipFill rotWithShape="1">
            <a:blip r:embed="rId2">
              <a:extLst>
                <a:ext uri="{28A0092B-C50C-407E-A947-70E740481C1C}">
                  <a14:useLocalDpi xmlns:a14="http://schemas.microsoft.com/office/drawing/2010/main" val="0"/>
                </a:ext>
              </a:extLst>
            </a:blip>
            <a:srcRect l="10307" t="25154" r="38846" b="5765"/>
            <a:stretch/>
          </p:blipFill>
          <p:spPr bwMode="auto">
            <a:xfrm>
              <a:off x="2171565" y="1782055"/>
              <a:ext cx="1123627" cy="2038027"/>
            </a:xfrm>
            <a:prstGeom prst="rect">
              <a:avLst/>
            </a:prstGeom>
            <a:noFill/>
            <a:extLst>
              <a:ext uri="{909E8E84-426E-40DD-AFC4-6F175D3DCCD1}">
                <a14:hiddenFill xmlns:a14="http://schemas.microsoft.com/office/drawing/2010/main">
                  <a:solidFill>
                    <a:srgbClr val="FFFFFF"/>
                  </a:solidFill>
                </a14:hiddenFill>
              </a:ext>
            </a:extLst>
          </p:spPr>
        </p:pic>
        <p:grpSp>
          <p:nvGrpSpPr>
            <p:cNvPr id="61" name="Group 60"/>
            <p:cNvGrpSpPr/>
            <p:nvPr/>
          </p:nvGrpSpPr>
          <p:grpSpPr>
            <a:xfrm>
              <a:off x="4763852" y="1088740"/>
              <a:ext cx="108012" cy="904386"/>
              <a:chOff x="4752020" y="4520021"/>
              <a:chExt cx="108012" cy="904386"/>
            </a:xfrm>
            <a:scene3d>
              <a:camera prst="orthographicFront">
                <a:rot lat="0" lon="0" rev="15000000"/>
              </a:camera>
              <a:lightRig rig="threePt" dir="t"/>
            </a:scene3d>
          </p:grpSpPr>
          <p:sp>
            <p:nvSpPr>
              <p:cNvPr id="76" name="Rectangle 75"/>
              <p:cNvSpPr/>
              <p:nvPr/>
            </p:nvSpPr>
            <p:spPr>
              <a:xfrm>
                <a:off x="4752020" y="5013176"/>
                <a:ext cx="108012" cy="411231"/>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7" name="Straight Connector 76"/>
              <p:cNvCxnSpPr>
                <a:endCxn id="76" idx="0"/>
              </p:cNvCxnSpPr>
              <p:nvPr/>
            </p:nvCxnSpPr>
            <p:spPr>
              <a:xfrm>
                <a:off x="4806026" y="4520021"/>
                <a:ext cx="0" cy="493155"/>
              </a:xfrm>
              <a:prstGeom prst="line">
                <a:avLst/>
              </a:prstGeom>
              <a:ln w="381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grpSp>
          <p:nvGrpSpPr>
            <p:cNvPr id="71" name="Group 70"/>
            <p:cNvGrpSpPr/>
            <p:nvPr/>
          </p:nvGrpSpPr>
          <p:grpSpPr>
            <a:xfrm>
              <a:off x="4763852" y="2253081"/>
              <a:ext cx="108012" cy="904386"/>
              <a:chOff x="5112060" y="4481275"/>
              <a:chExt cx="108012" cy="904386"/>
            </a:xfrm>
            <a:scene3d>
              <a:camera prst="orthographicFront">
                <a:rot lat="0" lon="0" rev="15000000"/>
              </a:camera>
              <a:lightRig rig="threePt" dir="t"/>
            </a:scene3d>
          </p:grpSpPr>
          <p:sp>
            <p:nvSpPr>
              <p:cNvPr id="74" name="Rectangle 73"/>
              <p:cNvSpPr/>
              <p:nvPr/>
            </p:nvSpPr>
            <p:spPr>
              <a:xfrm>
                <a:off x="5112060" y="4974430"/>
                <a:ext cx="108012" cy="411231"/>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5" name="Straight Connector 74"/>
              <p:cNvCxnSpPr>
                <a:endCxn id="74" idx="0"/>
              </p:cNvCxnSpPr>
              <p:nvPr/>
            </p:nvCxnSpPr>
            <p:spPr>
              <a:xfrm>
                <a:off x="5166066" y="4481275"/>
                <a:ext cx="0" cy="493155"/>
              </a:xfrm>
              <a:prstGeom prst="line">
                <a:avLst/>
              </a:prstGeom>
              <a:ln w="381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sp>
          <p:nvSpPr>
            <p:cNvPr id="9" name="Freeform 8"/>
            <p:cNvSpPr/>
            <p:nvPr/>
          </p:nvSpPr>
          <p:spPr>
            <a:xfrm>
              <a:off x="3283059" y="1282306"/>
              <a:ext cx="1123627" cy="2286000"/>
            </a:xfrm>
            <a:custGeom>
              <a:avLst/>
              <a:gdLst>
                <a:gd name="connsiteX0" fmla="*/ 0 w 1123627"/>
                <a:gd name="connsiteY0" fmla="*/ 2255003 h 2286000"/>
                <a:gd name="connsiteX1" fmla="*/ 100739 w 1123627"/>
                <a:gd name="connsiteY1" fmla="*/ 2278250 h 2286000"/>
                <a:gd name="connsiteX2" fmla="*/ 131735 w 1123627"/>
                <a:gd name="connsiteY2" fmla="*/ 2286000 h 2286000"/>
                <a:gd name="connsiteX3" fmla="*/ 302217 w 1123627"/>
                <a:gd name="connsiteY3" fmla="*/ 2278250 h 2286000"/>
                <a:gd name="connsiteX4" fmla="*/ 325464 w 1123627"/>
                <a:gd name="connsiteY4" fmla="*/ 2270501 h 2286000"/>
                <a:gd name="connsiteX5" fmla="*/ 364210 w 1123627"/>
                <a:gd name="connsiteY5" fmla="*/ 2239505 h 2286000"/>
                <a:gd name="connsiteX6" fmla="*/ 410705 w 1123627"/>
                <a:gd name="connsiteY6" fmla="*/ 2200759 h 2286000"/>
                <a:gd name="connsiteX7" fmla="*/ 441701 w 1123627"/>
                <a:gd name="connsiteY7" fmla="*/ 2154264 h 2286000"/>
                <a:gd name="connsiteX8" fmla="*/ 472698 w 1123627"/>
                <a:gd name="connsiteY8" fmla="*/ 2123267 h 2286000"/>
                <a:gd name="connsiteX9" fmla="*/ 495945 w 1123627"/>
                <a:gd name="connsiteY9" fmla="*/ 2092271 h 2286000"/>
                <a:gd name="connsiteX10" fmla="*/ 511444 w 1123627"/>
                <a:gd name="connsiteY10" fmla="*/ 2069023 h 2286000"/>
                <a:gd name="connsiteX11" fmla="*/ 534691 w 1123627"/>
                <a:gd name="connsiteY11" fmla="*/ 2045776 h 2286000"/>
                <a:gd name="connsiteX12" fmla="*/ 596684 w 1123627"/>
                <a:gd name="connsiteY12" fmla="*/ 1906291 h 2286000"/>
                <a:gd name="connsiteX13" fmla="*/ 604434 w 1123627"/>
                <a:gd name="connsiteY13" fmla="*/ 1883044 h 2286000"/>
                <a:gd name="connsiteX14" fmla="*/ 612183 w 1123627"/>
                <a:gd name="connsiteY14" fmla="*/ 1859796 h 2286000"/>
                <a:gd name="connsiteX15" fmla="*/ 604434 w 1123627"/>
                <a:gd name="connsiteY15" fmla="*/ 1658318 h 2286000"/>
                <a:gd name="connsiteX16" fmla="*/ 596684 w 1123627"/>
                <a:gd name="connsiteY16" fmla="*/ 1635071 h 2286000"/>
                <a:gd name="connsiteX17" fmla="*/ 573437 w 1123627"/>
                <a:gd name="connsiteY17" fmla="*/ 1534332 h 2286000"/>
                <a:gd name="connsiteX18" fmla="*/ 550189 w 1123627"/>
                <a:gd name="connsiteY18" fmla="*/ 1464589 h 2286000"/>
                <a:gd name="connsiteX19" fmla="*/ 542440 w 1123627"/>
                <a:gd name="connsiteY19" fmla="*/ 1441342 h 2286000"/>
                <a:gd name="connsiteX20" fmla="*/ 534691 w 1123627"/>
                <a:gd name="connsiteY20" fmla="*/ 1418095 h 2286000"/>
                <a:gd name="connsiteX21" fmla="*/ 526942 w 1123627"/>
                <a:gd name="connsiteY21" fmla="*/ 1379349 h 2286000"/>
                <a:gd name="connsiteX22" fmla="*/ 519193 w 1123627"/>
                <a:gd name="connsiteY22" fmla="*/ 1348352 h 2286000"/>
                <a:gd name="connsiteX23" fmla="*/ 503695 w 1123627"/>
                <a:gd name="connsiteY23" fmla="*/ 1270861 h 2286000"/>
                <a:gd name="connsiteX24" fmla="*/ 495945 w 1123627"/>
                <a:gd name="connsiteY24" fmla="*/ 1201118 h 2286000"/>
                <a:gd name="connsiteX25" fmla="*/ 480447 w 1123627"/>
                <a:gd name="connsiteY25" fmla="*/ 1146874 h 2286000"/>
                <a:gd name="connsiteX26" fmla="*/ 472698 w 1123627"/>
                <a:gd name="connsiteY26" fmla="*/ 1077132 h 2286000"/>
                <a:gd name="connsiteX27" fmla="*/ 464949 w 1123627"/>
                <a:gd name="connsiteY27" fmla="*/ 1046135 h 2286000"/>
                <a:gd name="connsiteX28" fmla="*/ 480447 w 1123627"/>
                <a:gd name="connsiteY28" fmla="*/ 255722 h 2286000"/>
                <a:gd name="connsiteX29" fmla="*/ 488196 w 1123627"/>
                <a:gd name="connsiteY29" fmla="*/ 232474 h 2286000"/>
                <a:gd name="connsiteX30" fmla="*/ 503695 w 1123627"/>
                <a:gd name="connsiteY30" fmla="*/ 154983 h 2286000"/>
                <a:gd name="connsiteX31" fmla="*/ 519193 w 1123627"/>
                <a:gd name="connsiteY31" fmla="*/ 131735 h 2286000"/>
                <a:gd name="connsiteX32" fmla="*/ 557939 w 1123627"/>
                <a:gd name="connsiteY32" fmla="*/ 77491 h 2286000"/>
                <a:gd name="connsiteX33" fmla="*/ 604434 w 1123627"/>
                <a:gd name="connsiteY33" fmla="*/ 46495 h 2286000"/>
                <a:gd name="connsiteX34" fmla="*/ 643179 w 1123627"/>
                <a:gd name="connsiteY34" fmla="*/ 15498 h 2286000"/>
                <a:gd name="connsiteX35" fmla="*/ 689674 w 1123627"/>
                <a:gd name="connsiteY35" fmla="*/ 0 h 2286000"/>
                <a:gd name="connsiteX36" fmla="*/ 790413 w 1123627"/>
                <a:gd name="connsiteY36" fmla="*/ 7749 h 2286000"/>
                <a:gd name="connsiteX37" fmla="*/ 813661 w 1123627"/>
                <a:gd name="connsiteY37" fmla="*/ 15498 h 2286000"/>
                <a:gd name="connsiteX38" fmla="*/ 906650 w 1123627"/>
                <a:gd name="connsiteY38" fmla="*/ 30996 h 2286000"/>
                <a:gd name="connsiteX39" fmla="*/ 953145 w 1123627"/>
                <a:gd name="connsiteY39" fmla="*/ 46495 h 2286000"/>
                <a:gd name="connsiteX40" fmla="*/ 1038386 w 1123627"/>
                <a:gd name="connsiteY40" fmla="*/ 69742 h 2286000"/>
                <a:gd name="connsiteX41" fmla="*/ 1061634 w 1123627"/>
                <a:gd name="connsiteY41" fmla="*/ 77491 h 2286000"/>
                <a:gd name="connsiteX42" fmla="*/ 1084881 w 1123627"/>
                <a:gd name="connsiteY42" fmla="*/ 85240 h 2286000"/>
                <a:gd name="connsiteX43" fmla="*/ 1123627 w 1123627"/>
                <a:gd name="connsiteY43" fmla="*/ 108488 h 2286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Lst>
              <a:rect l="l" t="t" r="r" b="b"/>
              <a:pathLst>
                <a:path w="1123627" h="2286000">
                  <a:moveTo>
                    <a:pt x="0" y="2255003"/>
                  </a:moveTo>
                  <a:cubicBezTo>
                    <a:pt x="59620" y="2266927"/>
                    <a:pt x="25988" y="2259562"/>
                    <a:pt x="100739" y="2278250"/>
                  </a:cubicBezTo>
                  <a:lnTo>
                    <a:pt x="131735" y="2286000"/>
                  </a:lnTo>
                  <a:cubicBezTo>
                    <a:pt x="188562" y="2283417"/>
                    <a:pt x="245512" y="2282787"/>
                    <a:pt x="302217" y="2278250"/>
                  </a:cubicBezTo>
                  <a:cubicBezTo>
                    <a:pt x="310359" y="2277599"/>
                    <a:pt x="318158" y="2274154"/>
                    <a:pt x="325464" y="2270501"/>
                  </a:cubicBezTo>
                  <a:cubicBezTo>
                    <a:pt x="357259" y="2254604"/>
                    <a:pt x="340189" y="2258722"/>
                    <a:pt x="364210" y="2239505"/>
                  </a:cubicBezTo>
                  <a:cubicBezTo>
                    <a:pt x="390541" y="2218440"/>
                    <a:pt x="387972" y="2229988"/>
                    <a:pt x="410705" y="2200759"/>
                  </a:cubicBezTo>
                  <a:cubicBezTo>
                    <a:pt x="422141" y="2186056"/>
                    <a:pt x="428530" y="2167435"/>
                    <a:pt x="441701" y="2154264"/>
                  </a:cubicBezTo>
                  <a:cubicBezTo>
                    <a:pt x="452033" y="2143932"/>
                    <a:pt x="463931" y="2134957"/>
                    <a:pt x="472698" y="2123267"/>
                  </a:cubicBezTo>
                  <a:cubicBezTo>
                    <a:pt x="480447" y="2112935"/>
                    <a:pt x="488438" y="2102780"/>
                    <a:pt x="495945" y="2092271"/>
                  </a:cubicBezTo>
                  <a:cubicBezTo>
                    <a:pt x="501358" y="2084692"/>
                    <a:pt x="505482" y="2076178"/>
                    <a:pt x="511444" y="2069023"/>
                  </a:cubicBezTo>
                  <a:cubicBezTo>
                    <a:pt x="518460" y="2060604"/>
                    <a:pt x="529053" y="2055173"/>
                    <a:pt x="534691" y="2045776"/>
                  </a:cubicBezTo>
                  <a:cubicBezTo>
                    <a:pt x="575047" y="1978515"/>
                    <a:pt x="576565" y="1966646"/>
                    <a:pt x="596684" y="1906291"/>
                  </a:cubicBezTo>
                  <a:lnTo>
                    <a:pt x="604434" y="1883044"/>
                  </a:lnTo>
                  <a:lnTo>
                    <a:pt x="612183" y="1859796"/>
                  </a:lnTo>
                  <a:cubicBezTo>
                    <a:pt x="609600" y="1792637"/>
                    <a:pt x="609058" y="1725368"/>
                    <a:pt x="604434" y="1658318"/>
                  </a:cubicBezTo>
                  <a:cubicBezTo>
                    <a:pt x="603872" y="1650169"/>
                    <a:pt x="598665" y="1642995"/>
                    <a:pt x="596684" y="1635071"/>
                  </a:cubicBezTo>
                  <a:cubicBezTo>
                    <a:pt x="584386" y="1585882"/>
                    <a:pt x="592730" y="1592214"/>
                    <a:pt x="573437" y="1534332"/>
                  </a:cubicBezTo>
                  <a:lnTo>
                    <a:pt x="550189" y="1464589"/>
                  </a:lnTo>
                  <a:lnTo>
                    <a:pt x="542440" y="1441342"/>
                  </a:lnTo>
                  <a:cubicBezTo>
                    <a:pt x="539857" y="1433593"/>
                    <a:pt x="536293" y="1426105"/>
                    <a:pt x="534691" y="1418095"/>
                  </a:cubicBezTo>
                  <a:cubicBezTo>
                    <a:pt x="532108" y="1405180"/>
                    <a:pt x="529799" y="1392206"/>
                    <a:pt x="526942" y="1379349"/>
                  </a:cubicBezTo>
                  <a:cubicBezTo>
                    <a:pt x="524632" y="1368952"/>
                    <a:pt x="521098" y="1358831"/>
                    <a:pt x="519193" y="1348352"/>
                  </a:cubicBezTo>
                  <a:cubicBezTo>
                    <a:pt x="504947" y="1269995"/>
                    <a:pt x="519609" y="1318603"/>
                    <a:pt x="503695" y="1270861"/>
                  </a:cubicBezTo>
                  <a:cubicBezTo>
                    <a:pt x="501112" y="1247613"/>
                    <a:pt x="499502" y="1224237"/>
                    <a:pt x="495945" y="1201118"/>
                  </a:cubicBezTo>
                  <a:cubicBezTo>
                    <a:pt x="493165" y="1183049"/>
                    <a:pt x="486233" y="1164233"/>
                    <a:pt x="480447" y="1146874"/>
                  </a:cubicBezTo>
                  <a:cubicBezTo>
                    <a:pt x="477864" y="1123627"/>
                    <a:pt x="476255" y="1100250"/>
                    <a:pt x="472698" y="1077132"/>
                  </a:cubicBezTo>
                  <a:cubicBezTo>
                    <a:pt x="471079" y="1066606"/>
                    <a:pt x="464949" y="1056785"/>
                    <a:pt x="464949" y="1046135"/>
                  </a:cubicBezTo>
                  <a:cubicBezTo>
                    <a:pt x="464949" y="1045269"/>
                    <a:pt x="466941" y="438058"/>
                    <a:pt x="480447" y="255722"/>
                  </a:cubicBezTo>
                  <a:cubicBezTo>
                    <a:pt x="481050" y="247576"/>
                    <a:pt x="486424" y="240448"/>
                    <a:pt x="488196" y="232474"/>
                  </a:cubicBezTo>
                  <a:cubicBezTo>
                    <a:pt x="491157" y="219151"/>
                    <a:pt x="496566" y="171616"/>
                    <a:pt x="503695" y="154983"/>
                  </a:cubicBezTo>
                  <a:cubicBezTo>
                    <a:pt x="507364" y="146423"/>
                    <a:pt x="515028" y="140065"/>
                    <a:pt x="519193" y="131735"/>
                  </a:cubicBezTo>
                  <a:cubicBezTo>
                    <a:pt x="535700" y="98720"/>
                    <a:pt x="513765" y="106940"/>
                    <a:pt x="557939" y="77491"/>
                  </a:cubicBezTo>
                  <a:cubicBezTo>
                    <a:pt x="573437" y="67159"/>
                    <a:pt x="591263" y="59666"/>
                    <a:pt x="604434" y="46495"/>
                  </a:cubicBezTo>
                  <a:cubicBezTo>
                    <a:pt x="617316" y="33612"/>
                    <a:pt x="625582" y="23319"/>
                    <a:pt x="643179" y="15498"/>
                  </a:cubicBezTo>
                  <a:cubicBezTo>
                    <a:pt x="658108" y="8863"/>
                    <a:pt x="689674" y="0"/>
                    <a:pt x="689674" y="0"/>
                  </a:cubicBezTo>
                  <a:cubicBezTo>
                    <a:pt x="723254" y="2583"/>
                    <a:pt x="756994" y="3572"/>
                    <a:pt x="790413" y="7749"/>
                  </a:cubicBezTo>
                  <a:cubicBezTo>
                    <a:pt x="798518" y="8762"/>
                    <a:pt x="805651" y="13896"/>
                    <a:pt x="813661" y="15498"/>
                  </a:cubicBezTo>
                  <a:cubicBezTo>
                    <a:pt x="844475" y="21661"/>
                    <a:pt x="876839" y="21059"/>
                    <a:pt x="906650" y="30996"/>
                  </a:cubicBezTo>
                  <a:cubicBezTo>
                    <a:pt x="922148" y="36162"/>
                    <a:pt x="937125" y="43291"/>
                    <a:pt x="953145" y="46495"/>
                  </a:cubicBezTo>
                  <a:cubicBezTo>
                    <a:pt x="1007911" y="57448"/>
                    <a:pt x="979395" y="50079"/>
                    <a:pt x="1038386" y="69742"/>
                  </a:cubicBezTo>
                  <a:lnTo>
                    <a:pt x="1061634" y="77491"/>
                  </a:lnTo>
                  <a:lnTo>
                    <a:pt x="1084881" y="85240"/>
                  </a:lnTo>
                  <a:cubicBezTo>
                    <a:pt x="1112934" y="103943"/>
                    <a:pt x="1099798" y="96574"/>
                    <a:pt x="1123627" y="108488"/>
                  </a:cubicBezTo>
                </a:path>
              </a:pathLst>
            </a:cu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16"/>
            <p:cNvSpPr/>
            <p:nvPr/>
          </p:nvSpPr>
          <p:spPr>
            <a:xfrm>
              <a:off x="3283058" y="2568666"/>
              <a:ext cx="1131376" cy="1201119"/>
            </a:xfrm>
            <a:custGeom>
              <a:avLst/>
              <a:gdLst>
                <a:gd name="connsiteX0" fmla="*/ 0 w 1131376"/>
                <a:gd name="connsiteY0" fmla="*/ 1154624 h 1201119"/>
                <a:gd name="connsiteX1" fmla="*/ 38745 w 1131376"/>
                <a:gd name="connsiteY1" fmla="*/ 1146874 h 1201119"/>
                <a:gd name="connsiteX2" fmla="*/ 131735 w 1131376"/>
                <a:gd name="connsiteY2" fmla="*/ 1170122 h 1201119"/>
                <a:gd name="connsiteX3" fmla="*/ 170481 w 1131376"/>
                <a:gd name="connsiteY3" fmla="*/ 1177871 h 1201119"/>
                <a:gd name="connsiteX4" fmla="*/ 193728 w 1131376"/>
                <a:gd name="connsiteY4" fmla="*/ 1185620 h 1201119"/>
                <a:gd name="connsiteX5" fmla="*/ 271220 w 1131376"/>
                <a:gd name="connsiteY5" fmla="*/ 1193369 h 1201119"/>
                <a:gd name="connsiteX6" fmla="*/ 302217 w 1131376"/>
                <a:gd name="connsiteY6" fmla="*/ 1201119 h 1201119"/>
                <a:gd name="connsiteX7" fmla="*/ 464949 w 1131376"/>
                <a:gd name="connsiteY7" fmla="*/ 1185620 h 1201119"/>
                <a:gd name="connsiteX8" fmla="*/ 542440 w 1131376"/>
                <a:gd name="connsiteY8" fmla="*/ 1162373 h 1201119"/>
                <a:gd name="connsiteX9" fmla="*/ 565688 w 1131376"/>
                <a:gd name="connsiteY9" fmla="*/ 1146874 h 1201119"/>
                <a:gd name="connsiteX10" fmla="*/ 612183 w 1131376"/>
                <a:gd name="connsiteY10" fmla="*/ 1131376 h 1201119"/>
                <a:gd name="connsiteX11" fmla="*/ 681925 w 1131376"/>
                <a:gd name="connsiteY11" fmla="*/ 1077132 h 1201119"/>
                <a:gd name="connsiteX12" fmla="*/ 712922 w 1131376"/>
                <a:gd name="connsiteY12" fmla="*/ 1053885 h 1201119"/>
                <a:gd name="connsiteX13" fmla="*/ 736169 w 1131376"/>
                <a:gd name="connsiteY13" fmla="*/ 1038386 h 1201119"/>
                <a:gd name="connsiteX14" fmla="*/ 759417 w 1131376"/>
                <a:gd name="connsiteY14" fmla="*/ 1015139 h 1201119"/>
                <a:gd name="connsiteX15" fmla="*/ 798162 w 1131376"/>
                <a:gd name="connsiteY15" fmla="*/ 960895 h 1201119"/>
                <a:gd name="connsiteX16" fmla="*/ 829159 w 1131376"/>
                <a:gd name="connsiteY16" fmla="*/ 922149 h 1201119"/>
                <a:gd name="connsiteX17" fmla="*/ 844657 w 1131376"/>
                <a:gd name="connsiteY17" fmla="*/ 891152 h 1201119"/>
                <a:gd name="connsiteX18" fmla="*/ 875654 w 1131376"/>
                <a:gd name="connsiteY18" fmla="*/ 844658 h 1201119"/>
                <a:gd name="connsiteX19" fmla="*/ 891152 w 1131376"/>
                <a:gd name="connsiteY19" fmla="*/ 821410 h 1201119"/>
                <a:gd name="connsiteX20" fmla="*/ 922149 w 1131376"/>
                <a:gd name="connsiteY20" fmla="*/ 736169 h 1201119"/>
                <a:gd name="connsiteX21" fmla="*/ 937647 w 1131376"/>
                <a:gd name="connsiteY21" fmla="*/ 643180 h 1201119"/>
                <a:gd name="connsiteX22" fmla="*/ 953145 w 1131376"/>
                <a:gd name="connsiteY22" fmla="*/ 596685 h 1201119"/>
                <a:gd name="connsiteX23" fmla="*/ 953145 w 1131376"/>
                <a:gd name="connsiteY23" fmla="*/ 309966 h 1201119"/>
                <a:gd name="connsiteX24" fmla="*/ 937647 w 1131376"/>
                <a:gd name="connsiteY24" fmla="*/ 247973 h 1201119"/>
                <a:gd name="connsiteX25" fmla="*/ 937647 w 1131376"/>
                <a:gd name="connsiteY25" fmla="*/ 77491 h 1201119"/>
                <a:gd name="connsiteX26" fmla="*/ 960895 w 1131376"/>
                <a:gd name="connsiteY26" fmla="*/ 38746 h 1201119"/>
                <a:gd name="connsiteX27" fmla="*/ 984142 w 1131376"/>
                <a:gd name="connsiteY27" fmla="*/ 30997 h 1201119"/>
                <a:gd name="connsiteX28" fmla="*/ 999640 w 1131376"/>
                <a:gd name="connsiteY28" fmla="*/ 15498 h 1201119"/>
                <a:gd name="connsiteX29" fmla="*/ 1038386 w 1131376"/>
                <a:gd name="connsiteY29" fmla="*/ 7749 h 1201119"/>
                <a:gd name="connsiteX30" fmla="*/ 1131376 w 1131376"/>
                <a:gd name="connsiteY30" fmla="*/ 0 h 1201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1131376" h="1201119">
                  <a:moveTo>
                    <a:pt x="0" y="1154624"/>
                  </a:moveTo>
                  <a:cubicBezTo>
                    <a:pt x="12915" y="1152041"/>
                    <a:pt x="25608" y="1145936"/>
                    <a:pt x="38745" y="1146874"/>
                  </a:cubicBezTo>
                  <a:cubicBezTo>
                    <a:pt x="113203" y="1152192"/>
                    <a:pt x="87013" y="1158942"/>
                    <a:pt x="131735" y="1170122"/>
                  </a:cubicBezTo>
                  <a:cubicBezTo>
                    <a:pt x="144513" y="1173316"/>
                    <a:pt x="157703" y="1174677"/>
                    <a:pt x="170481" y="1177871"/>
                  </a:cubicBezTo>
                  <a:cubicBezTo>
                    <a:pt x="178405" y="1179852"/>
                    <a:pt x="185655" y="1184378"/>
                    <a:pt x="193728" y="1185620"/>
                  </a:cubicBezTo>
                  <a:cubicBezTo>
                    <a:pt x="219386" y="1189567"/>
                    <a:pt x="245389" y="1190786"/>
                    <a:pt x="271220" y="1193369"/>
                  </a:cubicBezTo>
                  <a:cubicBezTo>
                    <a:pt x="281552" y="1195952"/>
                    <a:pt x="291567" y="1201119"/>
                    <a:pt x="302217" y="1201119"/>
                  </a:cubicBezTo>
                  <a:cubicBezTo>
                    <a:pt x="365562" y="1201119"/>
                    <a:pt x="406736" y="1193936"/>
                    <a:pt x="464949" y="1185620"/>
                  </a:cubicBezTo>
                  <a:cubicBezTo>
                    <a:pt x="521547" y="1166754"/>
                    <a:pt x="495595" y="1174084"/>
                    <a:pt x="542440" y="1162373"/>
                  </a:cubicBezTo>
                  <a:cubicBezTo>
                    <a:pt x="550189" y="1157207"/>
                    <a:pt x="557177" y="1150657"/>
                    <a:pt x="565688" y="1146874"/>
                  </a:cubicBezTo>
                  <a:cubicBezTo>
                    <a:pt x="580617" y="1140239"/>
                    <a:pt x="612183" y="1131376"/>
                    <a:pt x="612183" y="1131376"/>
                  </a:cubicBezTo>
                  <a:cubicBezTo>
                    <a:pt x="714229" y="1063347"/>
                    <a:pt x="618189" y="1131763"/>
                    <a:pt x="681925" y="1077132"/>
                  </a:cubicBezTo>
                  <a:cubicBezTo>
                    <a:pt x="691731" y="1068727"/>
                    <a:pt x="702412" y="1061392"/>
                    <a:pt x="712922" y="1053885"/>
                  </a:cubicBezTo>
                  <a:cubicBezTo>
                    <a:pt x="720501" y="1048472"/>
                    <a:pt x="729014" y="1044348"/>
                    <a:pt x="736169" y="1038386"/>
                  </a:cubicBezTo>
                  <a:cubicBezTo>
                    <a:pt x="744588" y="1031370"/>
                    <a:pt x="752285" y="1023460"/>
                    <a:pt x="759417" y="1015139"/>
                  </a:cubicBezTo>
                  <a:cubicBezTo>
                    <a:pt x="824879" y="938766"/>
                    <a:pt x="749088" y="1022236"/>
                    <a:pt x="798162" y="960895"/>
                  </a:cubicBezTo>
                  <a:cubicBezTo>
                    <a:pt x="823621" y="929072"/>
                    <a:pt x="805307" y="963892"/>
                    <a:pt x="829159" y="922149"/>
                  </a:cubicBezTo>
                  <a:cubicBezTo>
                    <a:pt x="834890" y="912119"/>
                    <a:pt x="838714" y="901058"/>
                    <a:pt x="844657" y="891152"/>
                  </a:cubicBezTo>
                  <a:cubicBezTo>
                    <a:pt x="854240" y="875180"/>
                    <a:pt x="865322" y="860156"/>
                    <a:pt x="875654" y="844658"/>
                  </a:cubicBezTo>
                  <a:cubicBezTo>
                    <a:pt x="880820" y="836909"/>
                    <a:pt x="888207" y="830246"/>
                    <a:pt x="891152" y="821410"/>
                  </a:cubicBezTo>
                  <a:cubicBezTo>
                    <a:pt x="911049" y="761718"/>
                    <a:pt x="900583" y="790083"/>
                    <a:pt x="922149" y="736169"/>
                  </a:cubicBezTo>
                  <a:cubicBezTo>
                    <a:pt x="927644" y="692211"/>
                    <a:pt x="926676" y="679752"/>
                    <a:pt x="937647" y="643180"/>
                  </a:cubicBezTo>
                  <a:cubicBezTo>
                    <a:pt x="942341" y="627532"/>
                    <a:pt x="953145" y="596685"/>
                    <a:pt x="953145" y="596685"/>
                  </a:cubicBezTo>
                  <a:cubicBezTo>
                    <a:pt x="968264" y="475742"/>
                    <a:pt x="968553" y="499990"/>
                    <a:pt x="953145" y="309966"/>
                  </a:cubicBezTo>
                  <a:cubicBezTo>
                    <a:pt x="951424" y="288735"/>
                    <a:pt x="937647" y="247973"/>
                    <a:pt x="937647" y="247973"/>
                  </a:cubicBezTo>
                  <a:cubicBezTo>
                    <a:pt x="928128" y="162302"/>
                    <a:pt x="925297" y="176290"/>
                    <a:pt x="937647" y="77491"/>
                  </a:cubicBezTo>
                  <a:cubicBezTo>
                    <a:pt x="939624" y="61675"/>
                    <a:pt x="946849" y="47173"/>
                    <a:pt x="960895" y="38746"/>
                  </a:cubicBezTo>
                  <a:cubicBezTo>
                    <a:pt x="967899" y="34544"/>
                    <a:pt x="976393" y="33580"/>
                    <a:pt x="984142" y="30997"/>
                  </a:cubicBezTo>
                  <a:cubicBezTo>
                    <a:pt x="989308" y="25831"/>
                    <a:pt x="992925" y="18376"/>
                    <a:pt x="999640" y="15498"/>
                  </a:cubicBezTo>
                  <a:cubicBezTo>
                    <a:pt x="1011746" y="10310"/>
                    <a:pt x="1025317" y="9383"/>
                    <a:pt x="1038386" y="7749"/>
                  </a:cubicBezTo>
                  <a:cubicBezTo>
                    <a:pt x="1102250" y="-234"/>
                    <a:pt x="1097264" y="0"/>
                    <a:pt x="1131376" y="0"/>
                  </a:cubicBezTo>
                </a:path>
              </a:pathLst>
            </a:cu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4817859" y="2022249"/>
              <a:ext cx="1138627" cy="461665"/>
            </a:xfrm>
            <a:prstGeom prst="rect">
              <a:avLst/>
            </a:prstGeom>
            <a:noFill/>
          </p:spPr>
          <p:txBody>
            <a:bodyPr wrap="square" rtlCol="0">
              <a:spAutoFit/>
            </a:bodyPr>
            <a:lstStyle/>
            <a:p>
              <a:r>
                <a:rPr lang="en-US" sz="1200" dirty="0"/>
                <a:t>Disconnect here</a:t>
              </a:r>
            </a:p>
          </p:txBody>
        </p:sp>
      </p:grpSp>
      <p:sp>
        <p:nvSpPr>
          <p:cNvPr id="3" name="Slide Number Placeholder 2">
            <a:extLst>
              <a:ext uri="{FF2B5EF4-FFF2-40B4-BE49-F238E27FC236}">
                <a16:creationId xmlns:a16="http://schemas.microsoft.com/office/drawing/2014/main" id="{ED724CA0-BD04-4301-A157-E35772375F68}"/>
              </a:ext>
            </a:extLst>
          </p:cNvPr>
          <p:cNvSpPr>
            <a:spLocks noGrp="1"/>
          </p:cNvSpPr>
          <p:nvPr>
            <p:ph type="sldNum" sz="quarter" idx="12"/>
          </p:nvPr>
        </p:nvSpPr>
        <p:spPr/>
        <p:txBody>
          <a:bodyPr/>
          <a:lstStyle/>
          <a:p>
            <a:fld id="{D707E1AF-4B98-46E0-B9A5-655E3FA2D7F2}" type="slidenum">
              <a:rPr lang="en-US" smtClean="0"/>
              <a:t>7</a:t>
            </a:fld>
            <a:endParaRPr lang="en-US"/>
          </a:p>
        </p:txBody>
      </p:sp>
    </p:spTree>
    <p:extLst>
      <p:ext uri="{BB962C8B-B14F-4D97-AF65-F5344CB8AC3E}">
        <p14:creationId xmlns:p14="http://schemas.microsoft.com/office/powerpoint/2010/main" val="10498380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TextBox 55"/>
          <p:cNvSpPr txBox="1"/>
          <p:nvPr/>
        </p:nvSpPr>
        <p:spPr>
          <a:xfrm>
            <a:off x="2209805" y="265830"/>
            <a:ext cx="7772390" cy="584775"/>
          </a:xfrm>
          <a:prstGeom prst="rect">
            <a:avLst/>
          </a:prstGeom>
          <a:noFill/>
        </p:spPr>
        <p:txBody>
          <a:bodyPr wrap="square" rtlCol="0">
            <a:spAutoFit/>
          </a:bodyPr>
          <a:lstStyle/>
          <a:p>
            <a:r>
              <a:rPr lang="en-US" sz="3200" dirty="0"/>
              <a:t>Measuring Current in a Simple Motor Circuit</a:t>
            </a:r>
          </a:p>
        </p:txBody>
      </p:sp>
      <p:sp>
        <p:nvSpPr>
          <p:cNvPr id="79" name="TextBox 78"/>
          <p:cNvSpPr txBox="1"/>
          <p:nvPr/>
        </p:nvSpPr>
        <p:spPr>
          <a:xfrm>
            <a:off x="6269245" y="4092919"/>
            <a:ext cx="4655157" cy="1200329"/>
          </a:xfrm>
          <a:prstGeom prst="rect">
            <a:avLst/>
          </a:prstGeom>
          <a:noFill/>
        </p:spPr>
        <p:txBody>
          <a:bodyPr wrap="square" rtlCol="0">
            <a:spAutoFit/>
          </a:bodyPr>
          <a:lstStyle/>
          <a:p>
            <a:r>
              <a:rPr lang="en-US" sz="2400" dirty="0"/>
              <a:t>In this configuration, the current passing through the motor on the right is being measured.</a:t>
            </a:r>
          </a:p>
        </p:txBody>
      </p:sp>
      <p:cxnSp>
        <p:nvCxnSpPr>
          <p:cNvPr id="122" name="Straight Connector 121"/>
          <p:cNvCxnSpPr/>
          <p:nvPr/>
        </p:nvCxnSpPr>
        <p:spPr>
          <a:xfrm flipH="1">
            <a:off x="3627865" y="2178531"/>
            <a:ext cx="1900884" cy="0"/>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23" name="Straight Connector 122"/>
          <p:cNvCxnSpPr/>
          <p:nvPr/>
        </p:nvCxnSpPr>
        <p:spPr>
          <a:xfrm>
            <a:off x="3648747" y="2161993"/>
            <a:ext cx="0" cy="1092394"/>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pic>
        <p:nvPicPr>
          <p:cNvPr id="58" name="Picture 4" descr="http://t1.gstatic.com/images?q=tbn:ANd9GcS7mSNLpmqkZKPjLLTLn_qY_-og5UP1QOJLp0pkGI64svYoJGyKSw"/>
          <p:cNvPicPr>
            <a:picLocks noChangeAspect="1" noChangeArrowheads="1"/>
          </p:cNvPicPr>
          <p:nvPr/>
        </p:nvPicPr>
        <p:blipFill rotWithShape="1">
          <a:blip r:embed="rId2">
            <a:extLst>
              <a:ext uri="{28A0092B-C50C-407E-A947-70E740481C1C}">
                <a14:useLocalDpi xmlns:a14="http://schemas.microsoft.com/office/drawing/2010/main" val="0"/>
              </a:ext>
            </a:extLst>
          </a:blip>
          <a:srcRect l="10307" t="25154" r="38846" b="5765"/>
          <a:stretch/>
        </p:blipFill>
        <p:spPr bwMode="auto">
          <a:xfrm>
            <a:off x="1149928" y="2359935"/>
            <a:ext cx="1059349" cy="1903107"/>
          </a:xfrm>
          <a:prstGeom prst="rect">
            <a:avLst/>
          </a:prstGeom>
          <a:noFill/>
          <a:extLst>
            <a:ext uri="{909E8E84-426E-40DD-AFC4-6F175D3DCCD1}">
              <a14:hiddenFill xmlns:a14="http://schemas.microsoft.com/office/drawing/2010/main">
                <a:solidFill>
                  <a:srgbClr val="FFFFFF"/>
                </a:solidFill>
              </a14:hiddenFill>
            </a:ext>
          </a:extLst>
        </p:spPr>
      </p:pic>
      <p:grpSp>
        <p:nvGrpSpPr>
          <p:cNvPr id="61" name="Group 60"/>
          <p:cNvGrpSpPr/>
          <p:nvPr/>
        </p:nvGrpSpPr>
        <p:grpSpPr>
          <a:xfrm>
            <a:off x="5036555" y="3317625"/>
            <a:ext cx="101833" cy="844515"/>
            <a:chOff x="4752020" y="4520021"/>
            <a:chExt cx="108012" cy="904386"/>
          </a:xfrm>
          <a:scene3d>
            <a:camera prst="orthographicFront">
              <a:rot lat="0" lon="0" rev="0"/>
            </a:camera>
            <a:lightRig rig="threePt" dir="t"/>
          </a:scene3d>
        </p:grpSpPr>
        <p:sp>
          <p:nvSpPr>
            <p:cNvPr id="76" name="Rectangle 75"/>
            <p:cNvSpPr/>
            <p:nvPr/>
          </p:nvSpPr>
          <p:spPr>
            <a:xfrm>
              <a:off x="4752020" y="5013176"/>
              <a:ext cx="108012" cy="411231"/>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7" name="Straight Connector 76"/>
            <p:cNvCxnSpPr>
              <a:endCxn id="76" idx="0"/>
            </p:cNvCxnSpPr>
            <p:nvPr/>
          </p:nvCxnSpPr>
          <p:spPr>
            <a:xfrm>
              <a:off x="4806026" y="4520021"/>
              <a:ext cx="0" cy="493155"/>
            </a:xfrm>
            <a:prstGeom prst="line">
              <a:avLst/>
            </a:prstGeom>
            <a:ln w="381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grpSp>
        <p:nvGrpSpPr>
          <p:cNvPr id="71" name="Group 70"/>
          <p:cNvGrpSpPr/>
          <p:nvPr/>
        </p:nvGrpSpPr>
        <p:grpSpPr>
          <a:xfrm>
            <a:off x="5505497" y="3311488"/>
            <a:ext cx="101833" cy="844515"/>
            <a:chOff x="5112060" y="4481275"/>
            <a:chExt cx="108012" cy="904386"/>
          </a:xfrm>
          <a:scene3d>
            <a:camera prst="orthographicFront">
              <a:rot lat="0" lon="0" rev="0"/>
            </a:camera>
            <a:lightRig rig="threePt" dir="t"/>
          </a:scene3d>
        </p:grpSpPr>
        <p:sp>
          <p:nvSpPr>
            <p:cNvPr id="74" name="Rectangle 73"/>
            <p:cNvSpPr/>
            <p:nvPr/>
          </p:nvSpPr>
          <p:spPr>
            <a:xfrm>
              <a:off x="5112060" y="4974430"/>
              <a:ext cx="108012" cy="411231"/>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5" name="Straight Connector 74"/>
            <p:cNvCxnSpPr>
              <a:endCxn id="74" idx="0"/>
            </p:cNvCxnSpPr>
            <p:nvPr/>
          </p:nvCxnSpPr>
          <p:spPr>
            <a:xfrm>
              <a:off x="5166066" y="4481275"/>
              <a:ext cx="0" cy="493155"/>
            </a:xfrm>
            <a:prstGeom prst="line">
              <a:avLst/>
            </a:prstGeom>
            <a:ln w="381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grpSp>
        <p:nvGrpSpPr>
          <p:cNvPr id="69" name="Group 68"/>
          <p:cNvGrpSpPr/>
          <p:nvPr/>
        </p:nvGrpSpPr>
        <p:grpSpPr>
          <a:xfrm>
            <a:off x="5488525" y="2893238"/>
            <a:ext cx="1561440" cy="638789"/>
            <a:chOff x="3347864" y="2467750"/>
            <a:chExt cx="1656184" cy="684076"/>
          </a:xfrm>
        </p:grpSpPr>
        <p:grpSp>
          <p:nvGrpSpPr>
            <p:cNvPr id="70" name="Group 69"/>
            <p:cNvGrpSpPr/>
            <p:nvPr/>
          </p:nvGrpSpPr>
          <p:grpSpPr>
            <a:xfrm>
              <a:off x="3653898" y="2467750"/>
              <a:ext cx="1044116" cy="684076"/>
              <a:chOff x="3599892" y="2924944"/>
              <a:chExt cx="1044116" cy="684076"/>
            </a:xfrm>
          </p:grpSpPr>
          <p:sp>
            <p:nvSpPr>
              <p:cNvPr id="82" name="Rectangle 81"/>
              <p:cNvSpPr/>
              <p:nvPr/>
            </p:nvSpPr>
            <p:spPr>
              <a:xfrm>
                <a:off x="3599892" y="3032956"/>
                <a:ext cx="1044116" cy="46805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Oval 82"/>
              <p:cNvSpPr/>
              <p:nvPr/>
            </p:nvSpPr>
            <p:spPr>
              <a:xfrm>
                <a:off x="3743908" y="2924944"/>
                <a:ext cx="792088" cy="6840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TextBox 83"/>
              <p:cNvSpPr txBox="1"/>
              <p:nvPr/>
            </p:nvSpPr>
            <p:spPr>
              <a:xfrm>
                <a:off x="3923928" y="3032956"/>
                <a:ext cx="504056" cy="461665"/>
              </a:xfrm>
              <a:prstGeom prst="rect">
                <a:avLst/>
              </a:prstGeom>
              <a:noFill/>
            </p:spPr>
            <p:txBody>
              <a:bodyPr wrap="square" rtlCol="0">
                <a:spAutoFit/>
              </a:bodyPr>
              <a:lstStyle/>
              <a:p>
                <a:r>
                  <a:rPr lang="en-US" sz="2400" b="1" dirty="0">
                    <a:solidFill>
                      <a:srgbClr val="FFFF00"/>
                    </a:solidFill>
                  </a:rPr>
                  <a:t>M</a:t>
                </a:r>
              </a:p>
            </p:txBody>
          </p:sp>
        </p:grpSp>
        <p:cxnSp>
          <p:nvCxnSpPr>
            <p:cNvPr id="72" name="Straight Connector 71"/>
            <p:cNvCxnSpPr/>
            <p:nvPr/>
          </p:nvCxnSpPr>
          <p:spPr>
            <a:xfrm flipV="1">
              <a:off x="4698014" y="2813738"/>
              <a:ext cx="198022" cy="3194"/>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flipV="1">
              <a:off x="3455876" y="2809788"/>
              <a:ext cx="198022" cy="3194"/>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
          <p:nvSpPr>
            <p:cNvPr id="80" name="Oval 79"/>
            <p:cNvSpPr/>
            <p:nvPr/>
          </p:nvSpPr>
          <p:spPr>
            <a:xfrm>
              <a:off x="3347864" y="2744924"/>
              <a:ext cx="144016" cy="18002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Oval 80"/>
            <p:cNvSpPr/>
            <p:nvPr/>
          </p:nvSpPr>
          <p:spPr>
            <a:xfrm>
              <a:off x="4860032" y="2708920"/>
              <a:ext cx="144016" cy="18002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85" name="Straight Connector 84"/>
          <p:cNvCxnSpPr/>
          <p:nvPr/>
        </p:nvCxnSpPr>
        <p:spPr>
          <a:xfrm>
            <a:off x="6982077" y="3195822"/>
            <a:ext cx="979017" cy="0"/>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grpSp>
        <p:nvGrpSpPr>
          <p:cNvPr id="86" name="Group 85"/>
          <p:cNvGrpSpPr/>
          <p:nvPr/>
        </p:nvGrpSpPr>
        <p:grpSpPr>
          <a:xfrm>
            <a:off x="5488525" y="1808706"/>
            <a:ext cx="1485066" cy="454148"/>
            <a:chOff x="3851920" y="2339588"/>
            <a:chExt cx="1575176" cy="486345"/>
          </a:xfrm>
        </p:grpSpPr>
        <p:grpSp>
          <p:nvGrpSpPr>
            <p:cNvPr id="87" name="Group 86"/>
            <p:cNvGrpSpPr/>
            <p:nvPr/>
          </p:nvGrpSpPr>
          <p:grpSpPr>
            <a:xfrm>
              <a:off x="3851920" y="2519899"/>
              <a:ext cx="1575176" cy="306034"/>
              <a:chOff x="3527883" y="3843046"/>
              <a:chExt cx="1575176" cy="306034"/>
            </a:xfrm>
          </p:grpSpPr>
          <p:grpSp>
            <p:nvGrpSpPr>
              <p:cNvPr id="89" name="Group 88"/>
              <p:cNvGrpSpPr/>
              <p:nvPr/>
            </p:nvGrpSpPr>
            <p:grpSpPr>
              <a:xfrm rot="5400000">
                <a:off x="4707015" y="3753036"/>
                <a:ext cx="180020" cy="612068"/>
                <a:chOff x="3905926" y="3843046"/>
                <a:chExt cx="180020" cy="612068"/>
              </a:xfrm>
            </p:grpSpPr>
            <p:cxnSp>
              <p:nvCxnSpPr>
                <p:cNvPr id="94" name="Straight Connector 93"/>
                <p:cNvCxnSpPr>
                  <a:endCxn id="95" idx="2"/>
                </p:cNvCxnSpPr>
                <p:nvPr/>
              </p:nvCxnSpPr>
              <p:spPr>
                <a:xfrm flipV="1">
                  <a:off x="3995936" y="3987062"/>
                  <a:ext cx="0" cy="468052"/>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
              <p:nvSpPr>
                <p:cNvPr id="95" name="Oval 94"/>
                <p:cNvSpPr/>
                <p:nvPr/>
              </p:nvSpPr>
              <p:spPr>
                <a:xfrm rot="16200000">
                  <a:off x="3923928" y="3825044"/>
                  <a:ext cx="144016" cy="18002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90" name="Group 89"/>
              <p:cNvGrpSpPr/>
              <p:nvPr/>
            </p:nvGrpSpPr>
            <p:grpSpPr>
              <a:xfrm rot="5400000" flipH="1" flipV="1">
                <a:off x="3743907" y="3753036"/>
                <a:ext cx="180020" cy="612068"/>
                <a:chOff x="3905926" y="3843046"/>
                <a:chExt cx="180020" cy="612068"/>
              </a:xfrm>
            </p:grpSpPr>
            <p:cxnSp>
              <p:nvCxnSpPr>
                <p:cNvPr id="92" name="Straight Connector 91"/>
                <p:cNvCxnSpPr>
                  <a:endCxn id="93" idx="2"/>
                </p:cNvCxnSpPr>
                <p:nvPr/>
              </p:nvCxnSpPr>
              <p:spPr>
                <a:xfrm flipV="1">
                  <a:off x="3995936" y="3987062"/>
                  <a:ext cx="0" cy="468052"/>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
              <p:nvSpPr>
                <p:cNvPr id="93" name="Oval 92"/>
                <p:cNvSpPr/>
                <p:nvPr/>
              </p:nvSpPr>
              <p:spPr>
                <a:xfrm rot="16200000">
                  <a:off x="3923928" y="3825044"/>
                  <a:ext cx="144016" cy="18002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91" name="Straight Connector 90"/>
              <p:cNvCxnSpPr/>
              <p:nvPr/>
            </p:nvCxnSpPr>
            <p:spPr>
              <a:xfrm flipV="1">
                <a:off x="4112949" y="3843046"/>
                <a:ext cx="351039" cy="216024"/>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88" name="TextBox 87"/>
            <p:cNvSpPr txBox="1"/>
            <p:nvPr/>
          </p:nvSpPr>
          <p:spPr>
            <a:xfrm>
              <a:off x="4133631" y="2339588"/>
              <a:ext cx="360040" cy="369332"/>
            </a:xfrm>
            <a:prstGeom prst="rect">
              <a:avLst/>
            </a:prstGeom>
            <a:noFill/>
          </p:spPr>
          <p:txBody>
            <a:bodyPr wrap="square" rtlCol="0">
              <a:spAutoFit/>
            </a:bodyPr>
            <a:lstStyle/>
            <a:p>
              <a:r>
                <a:rPr lang="en-US" dirty="0"/>
                <a:t>S</a:t>
              </a:r>
            </a:p>
          </p:txBody>
        </p:sp>
      </p:grpSp>
      <p:cxnSp>
        <p:nvCxnSpPr>
          <p:cNvPr id="96" name="Straight Connector 95"/>
          <p:cNvCxnSpPr/>
          <p:nvPr/>
        </p:nvCxnSpPr>
        <p:spPr>
          <a:xfrm>
            <a:off x="6948133" y="2153587"/>
            <a:ext cx="979017" cy="0"/>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grpSp>
        <p:nvGrpSpPr>
          <p:cNvPr id="97" name="Group 96"/>
          <p:cNvGrpSpPr/>
          <p:nvPr/>
        </p:nvGrpSpPr>
        <p:grpSpPr>
          <a:xfrm>
            <a:off x="7728852" y="2077669"/>
            <a:ext cx="786999" cy="1185394"/>
            <a:chOff x="5472100" y="1628800"/>
            <a:chExt cx="834752" cy="1269432"/>
          </a:xfrm>
        </p:grpSpPr>
        <p:grpSp>
          <p:nvGrpSpPr>
            <p:cNvPr id="98" name="Group 97"/>
            <p:cNvGrpSpPr/>
            <p:nvPr/>
          </p:nvGrpSpPr>
          <p:grpSpPr>
            <a:xfrm>
              <a:off x="5472100" y="1656095"/>
              <a:ext cx="533400" cy="1242137"/>
              <a:chOff x="6378860" y="2600909"/>
              <a:chExt cx="533400" cy="1242137"/>
            </a:xfrm>
          </p:grpSpPr>
          <p:grpSp>
            <p:nvGrpSpPr>
              <p:cNvPr id="100" name="Group 99"/>
              <p:cNvGrpSpPr/>
              <p:nvPr/>
            </p:nvGrpSpPr>
            <p:grpSpPr>
              <a:xfrm>
                <a:off x="6378860" y="2924944"/>
                <a:ext cx="533400" cy="594556"/>
                <a:chOff x="6378860" y="2924944"/>
                <a:chExt cx="533400" cy="594556"/>
              </a:xfrm>
            </p:grpSpPr>
            <p:cxnSp>
              <p:nvCxnSpPr>
                <p:cNvPr id="107" name="Straight Connector 106"/>
                <p:cNvCxnSpPr/>
                <p:nvPr/>
              </p:nvCxnSpPr>
              <p:spPr>
                <a:xfrm>
                  <a:off x="6378860" y="2924944"/>
                  <a:ext cx="533400"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a:off x="6378860" y="3153544"/>
                  <a:ext cx="533400"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09" name="Straight Connector 108"/>
                <p:cNvCxnSpPr/>
                <p:nvPr/>
              </p:nvCxnSpPr>
              <p:spPr>
                <a:xfrm>
                  <a:off x="6378860" y="3382144"/>
                  <a:ext cx="533400"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10" name="Straight Connector 109"/>
                <p:cNvCxnSpPr/>
                <p:nvPr/>
              </p:nvCxnSpPr>
              <p:spPr>
                <a:xfrm>
                  <a:off x="6493160" y="3051448"/>
                  <a:ext cx="266700"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11" name="Straight Connector 110"/>
                <p:cNvCxnSpPr/>
                <p:nvPr/>
              </p:nvCxnSpPr>
              <p:spPr>
                <a:xfrm>
                  <a:off x="6498468" y="3267472"/>
                  <a:ext cx="266700"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12" name="Straight Connector 111"/>
                <p:cNvCxnSpPr/>
                <p:nvPr/>
              </p:nvCxnSpPr>
              <p:spPr>
                <a:xfrm>
                  <a:off x="6498468" y="3519500"/>
                  <a:ext cx="266700" cy="0"/>
                </a:xfrm>
                <a:prstGeom prst="line">
                  <a:avLst/>
                </a:prstGeom>
                <a:ln w="57150"/>
              </p:spPr>
              <p:style>
                <a:lnRef idx="1">
                  <a:schemeClr val="accent1"/>
                </a:lnRef>
                <a:fillRef idx="0">
                  <a:schemeClr val="accent1"/>
                </a:fillRef>
                <a:effectRef idx="0">
                  <a:schemeClr val="accent1"/>
                </a:effectRef>
                <a:fontRef idx="minor">
                  <a:schemeClr val="tx1"/>
                </a:fontRef>
              </p:style>
            </p:cxnSp>
          </p:grpSp>
          <p:grpSp>
            <p:nvGrpSpPr>
              <p:cNvPr id="101" name="Group 100"/>
              <p:cNvGrpSpPr/>
              <p:nvPr/>
            </p:nvGrpSpPr>
            <p:grpSpPr>
              <a:xfrm rot="16200000">
                <a:off x="6453209" y="2663916"/>
                <a:ext cx="306034" cy="180020"/>
                <a:chOff x="4850414" y="2861320"/>
                <a:chExt cx="306034" cy="180020"/>
              </a:xfrm>
            </p:grpSpPr>
            <p:cxnSp>
              <p:nvCxnSpPr>
                <p:cNvPr id="105" name="Straight Connector 104"/>
                <p:cNvCxnSpPr/>
                <p:nvPr/>
              </p:nvCxnSpPr>
              <p:spPr>
                <a:xfrm flipV="1">
                  <a:off x="4850414" y="2966138"/>
                  <a:ext cx="198022" cy="3194"/>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
              <p:nvSpPr>
                <p:cNvPr id="106" name="Oval 105"/>
                <p:cNvSpPr/>
                <p:nvPr/>
              </p:nvSpPr>
              <p:spPr>
                <a:xfrm>
                  <a:off x="5012432" y="2861320"/>
                  <a:ext cx="144016" cy="18002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101"/>
              <p:cNvGrpSpPr/>
              <p:nvPr/>
            </p:nvGrpSpPr>
            <p:grpSpPr>
              <a:xfrm rot="5400000">
                <a:off x="6489213" y="3600019"/>
                <a:ext cx="306034" cy="180020"/>
                <a:chOff x="4850414" y="2861320"/>
                <a:chExt cx="306034" cy="180020"/>
              </a:xfrm>
            </p:grpSpPr>
            <p:cxnSp>
              <p:nvCxnSpPr>
                <p:cNvPr id="103" name="Straight Connector 102"/>
                <p:cNvCxnSpPr/>
                <p:nvPr/>
              </p:nvCxnSpPr>
              <p:spPr>
                <a:xfrm flipV="1">
                  <a:off x="4850414" y="2966138"/>
                  <a:ext cx="198022" cy="3194"/>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
              <p:nvSpPr>
                <p:cNvPr id="104" name="Oval 103"/>
                <p:cNvSpPr/>
                <p:nvPr/>
              </p:nvSpPr>
              <p:spPr>
                <a:xfrm>
                  <a:off x="5012432" y="2861320"/>
                  <a:ext cx="144016" cy="18002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99" name="TextBox 98"/>
            <p:cNvSpPr txBox="1"/>
            <p:nvPr/>
          </p:nvSpPr>
          <p:spPr>
            <a:xfrm>
              <a:off x="5760132" y="1628800"/>
              <a:ext cx="546720" cy="369332"/>
            </a:xfrm>
            <a:prstGeom prst="rect">
              <a:avLst/>
            </a:prstGeom>
            <a:noFill/>
          </p:spPr>
          <p:txBody>
            <a:bodyPr wrap="square" rtlCol="0">
              <a:spAutoFit/>
            </a:bodyPr>
            <a:lstStyle/>
            <a:p>
              <a:r>
                <a:rPr lang="en-US" dirty="0"/>
                <a:t>+</a:t>
              </a:r>
            </a:p>
          </p:txBody>
        </p:sp>
      </p:grpSp>
      <p:grpSp>
        <p:nvGrpSpPr>
          <p:cNvPr id="113" name="Group 112"/>
          <p:cNvGrpSpPr/>
          <p:nvPr/>
        </p:nvGrpSpPr>
        <p:grpSpPr>
          <a:xfrm>
            <a:off x="3593920" y="2918181"/>
            <a:ext cx="1561440" cy="638789"/>
            <a:chOff x="3347864" y="2467750"/>
            <a:chExt cx="1656184" cy="684076"/>
          </a:xfrm>
        </p:grpSpPr>
        <p:grpSp>
          <p:nvGrpSpPr>
            <p:cNvPr id="114" name="Group 113"/>
            <p:cNvGrpSpPr/>
            <p:nvPr/>
          </p:nvGrpSpPr>
          <p:grpSpPr>
            <a:xfrm>
              <a:off x="3653898" y="2467750"/>
              <a:ext cx="1044116" cy="684076"/>
              <a:chOff x="3599892" y="2924944"/>
              <a:chExt cx="1044116" cy="684076"/>
            </a:xfrm>
          </p:grpSpPr>
          <p:sp>
            <p:nvSpPr>
              <p:cNvPr id="119" name="Rectangle 118"/>
              <p:cNvSpPr/>
              <p:nvPr/>
            </p:nvSpPr>
            <p:spPr>
              <a:xfrm>
                <a:off x="3599892" y="3032956"/>
                <a:ext cx="1044116" cy="46805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0" name="Oval 119"/>
              <p:cNvSpPr/>
              <p:nvPr/>
            </p:nvSpPr>
            <p:spPr>
              <a:xfrm>
                <a:off x="3743908" y="2924944"/>
                <a:ext cx="792088" cy="6840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1" name="TextBox 120"/>
              <p:cNvSpPr txBox="1"/>
              <p:nvPr/>
            </p:nvSpPr>
            <p:spPr>
              <a:xfrm>
                <a:off x="3923928" y="3032956"/>
                <a:ext cx="504056" cy="461665"/>
              </a:xfrm>
              <a:prstGeom prst="rect">
                <a:avLst/>
              </a:prstGeom>
              <a:noFill/>
            </p:spPr>
            <p:txBody>
              <a:bodyPr wrap="square" rtlCol="0">
                <a:spAutoFit/>
              </a:bodyPr>
              <a:lstStyle/>
              <a:p>
                <a:r>
                  <a:rPr lang="en-US" sz="2400" b="1" dirty="0">
                    <a:solidFill>
                      <a:srgbClr val="FFFF00"/>
                    </a:solidFill>
                  </a:rPr>
                  <a:t>M</a:t>
                </a:r>
              </a:p>
            </p:txBody>
          </p:sp>
        </p:grpSp>
        <p:cxnSp>
          <p:nvCxnSpPr>
            <p:cNvPr id="115" name="Straight Connector 114"/>
            <p:cNvCxnSpPr/>
            <p:nvPr/>
          </p:nvCxnSpPr>
          <p:spPr>
            <a:xfrm flipV="1">
              <a:off x="4698014" y="2813738"/>
              <a:ext cx="198022" cy="3194"/>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6" name="Straight Connector 115"/>
            <p:cNvCxnSpPr/>
            <p:nvPr/>
          </p:nvCxnSpPr>
          <p:spPr>
            <a:xfrm flipV="1">
              <a:off x="3455876" y="2809788"/>
              <a:ext cx="198022" cy="3194"/>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
          <p:nvSpPr>
            <p:cNvPr id="117" name="Oval 116"/>
            <p:cNvSpPr/>
            <p:nvPr/>
          </p:nvSpPr>
          <p:spPr>
            <a:xfrm>
              <a:off x="3347864" y="2744924"/>
              <a:ext cx="144016" cy="18002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8" name="Oval 117"/>
            <p:cNvSpPr/>
            <p:nvPr/>
          </p:nvSpPr>
          <p:spPr>
            <a:xfrm>
              <a:off x="4860032" y="2708920"/>
              <a:ext cx="144016" cy="18002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124" name="Straight Connector 123"/>
          <p:cNvCxnSpPr/>
          <p:nvPr/>
        </p:nvCxnSpPr>
        <p:spPr>
          <a:xfrm flipH="1">
            <a:off x="5121416" y="3220766"/>
            <a:ext cx="381292" cy="0"/>
          </a:xfrm>
          <a:prstGeom prst="line">
            <a:avLst/>
          </a:prstGeom>
          <a:ln w="57150">
            <a:solidFill>
              <a:schemeClr val="accent3"/>
            </a:solidFill>
            <a:prstDash val="sysDot"/>
          </a:ln>
        </p:spPr>
        <p:style>
          <a:lnRef idx="1">
            <a:schemeClr val="accent1"/>
          </a:lnRef>
          <a:fillRef idx="0">
            <a:schemeClr val="accent1"/>
          </a:fillRef>
          <a:effectRef idx="0">
            <a:schemeClr val="accent1"/>
          </a:effectRef>
          <a:fontRef idx="minor">
            <a:schemeClr val="tx1"/>
          </a:fontRef>
        </p:style>
      </p:cxnSp>
      <p:sp>
        <p:nvSpPr>
          <p:cNvPr id="2" name="Freeform 1"/>
          <p:cNvSpPr/>
          <p:nvPr/>
        </p:nvSpPr>
        <p:spPr>
          <a:xfrm>
            <a:off x="2197837" y="3994037"/>
            <a:ext cx="2907729" cy="711999"/>
          </a:xfrm>
          <a:custGeom>
            <a:avLst/>
            <a:gdLst>
              <a:gd name="connsiteX0" fmla="*/ 0 w 3084162"/>
              <a:gd name="connsiteY0" fmla="*/ 0 h 762476"/>
              <a:gd name="connsiteX1" fmla="*/ 201478 w 3084162"/>
              <a:gd name="connsiteY1" fmla="*/ 7749 h 762476"/>
              <a:gd name="connsiteX2" fmla="*/ 232474 w 3084162"/>
              <a:gd name="connsiteY2" fmla="*/ 23248 h 762476"/>
              <a:gd name="connsiteX3" fmla="*/ 263471 w 3084162"/>
              <a:gd name="connsiteY3" fmla="*/ 30997 h 762476"/>
              <a:gd name="connsiteX4" fmla="*/ 317715 w 3084162"/>
              <a:gd name="connsiteY4" fmla="*/ 46495 h 762476"/>
              <a:gd name="connsiteX5" fmla="*/ 348711 w 3084162"/>
              <a:gd name="connsiteY5" fmla="*/ 61994 h 762476"/>
              <a:gd name="connsiteX6" fmla="*/ 395206 w 3084162"/>
              <a:gd name="connsiteY6" fmla="*/ 77492 h 762476"/>
              <a:gd name="connsiteX7" fmla="*/ 410705 w 3084162"/>
              <a:gd name="connsiteY7" fmla="*/ 92990 h 762476"/>
              <a:gd name="connsiteX8" fmla="*/ 464949 w 3084162"/>
              <a:gd name="connsiteY8" fmla="*/ 116238 h 762476"/>
              <a:gd name="connsiteX9" fmla="*/ 519193 w 3084162"/>
              <a:gd name="connsiteY9" fmla="*/ 147234 h 762476"/>
              <a:gd name="connsiteX10" fmla="*/ 573437 w 3084162"/>
              <a:gd name="connsiteY10" fmla="*/ 170482 h 762476"/>
              <a:gd name="connsiteX11" fmla="*/ 619932 w 3084162"/>
              <a:gd name="connsiteY11" fmla="*/ 193729 h 762476"/>
              <a:gd name="connsiteX12" fmla="*/ 666427 w 3084162"/>
              <a:gd name="connsiteY12" fmla="*/ 216977 h 762476"/>
              <a:gd name="connsiteX13" fmla="*/ 728420 w 3084162"/>
              <a:gd name="connsiteY13" fmla="*/ 247973 h 762476"/>
              <a:gd name="connsiteX14" fmla="*/ 790413 w 3084162"/>
              <a:gd name="connsiteY14" fmla="*/ 271221 h 762476"/>
              <a:gd name="connsiteX15" fmla="*/ 813661 w 3084162"/>
              <a:gd name="connsiteY15" fmla="*/ 278970 h 762476"/>
              <a:gd name="connsiteX16" fmla="*/ 867905 w 3084162"/>
              <a:gd name="connsiteY16" fmla="*/ 309966 h 762476"/>
              <a:gd name="connsiteX17" fmla="*/ 891152 w 3084162"/>
              <a:gd name="connsiteY17" fmla="*/ 317716 h 762476"/>
              <a:gd name="connsiteX18" fmla="*/ 945396 w 3084162"/>
              <a:gd name="connsiteY18" fmla="*/ 356461 h 762476"/>
              <a:gd name="connsiteX19" fmla="*/ 984142 w 3084162"/>
              <a:gd name="connsiteY19" fmla="*/ 364210 h 762476"/>
              <a:gd name="connsiteX20" fmla="*/ 1007389 w 3084162"/>
              <a:gd name="connsiteY20" fmla="*/ 371960 h 762476"/>
              <a:gd name="connsiteX21" fmla="*/ 1038386 w 3084162"/>
              <a:gd name="connsiteY21" fmla="*/ 379709 h 762476"/>
              <a:gd name="connsiteX22" fmla="*/ 1069383 w 3084162"/>
              <a:gd name="connsiteY22" fmla="*/ 395207 h 762476"/>
              <a:gd name="connsiteX23" fmla="*/ 1092630 w 3084162"/>
              <a:gd name="connsiteY23" fmla="*/ 402956 h 762476"/>
              <a:gd name="connsiteX24" fmla="*/ 1123627 w 3084162"/>
              <a:gd name="connsiteY24" fmla="*/ 418455 h 762476"/>
              <a:gd name="connsiteX25" fmla="*/ 1162373 w 3084162"/>
              <a:gd name="connsiteY25" fmla="*/ 426204 h 762476"/>
              <a:gd name="connsiteX26" fmla="*/ 1224366 w 3084162"/>
              <a:gd name="connsiteY26" fmla="*/ 449451 h 762476"/>
              <a:gd name="connsiteX27" fmla="*/ 1247613 w 3084162"/>
              <a:gd name="connsiteY27" fmla="*/ 464949 h 762476"/>
              <a:gd name="connsiteX28" fmla="*/ 1286359 w 3084162"/>
              <a:gd name="connsiteY28" fmla="*/ 472699 h 762476"/>
              <a:gd name="connsiteX29" fmla="*/ 1340603 w 3084162"/>
              <a:gd name="connsiteY29" fmla="*/ 495946 h 762476"/>
              <a:gd name="connsiteX30" fmla="*/ 1371600 w 3084162"/>
              <a:gd name="connsiteY30" fmla="*/ 511444 h 762476"/>
              <a:gd name="connsiteX31" fmla="*/ 1418095 w 3084162"/>
              <a:gd name="connsiteY31" fmla="*/ 526943 h 762476"/>
              <a:gd name="connsiteX32" fmla="*/ 1449091 w 3084162"/>
              <a:gd name="connsiteY32" fmla="*/ 542441 h 762476"/>
              <a:gd name="connsiteX33" fmla="*/ 1480088 w 3084162"/>
              <a:gd name="connsiteY33" fmla="*/ 550190 h 762476"/>
              <a:gd name="connsiteX34" fmla="*/ 1503335 w 3084162"/>
              <a:gd name="connsiteY34" fmla="*/ 557939 h 762476"/>
              <a:gd name="connsiteX35" fmla="*/ 1557579 w 3084162"/>
              <a:gd name="connsiteY35" fmla="*/ 581187 h 762476"/>
              <a:gd name="connsiteX36" fmla="*/ 1604074 w 3084162"/>
              <a:gd name="connsiteY36" fmla="*/ 596685 h 762476"/>
              <a:gd name="connsiteX37" fmla="*/ 1627322 w 3084162"/>
              <a:gd name="connsiteY37" fmla="*/ 604434 h 762476"/>
              <a:gd name="connsiteX38" fmla="*/ 1689315 w 3084162"/>
              <a:gd name="connsiteY38" fmla="*/ 619932 h 762476"/>
              <a:gd name="connsiteX39" fmla="*/ 1743559 w 3084162"/>
              <a:gd name="connsiteY39" fmla="*/ 643180 h 762476"/>
              <a:gd name="connsiteX40" fmla="*/ 1805552 w 3084162"/>
              <a:gd name="connsiteY40" fmla="*/ 658678 h 762476"/>
              <a:gd name="connsiteX41" fmla="*/ 1852047 w 3084162"/>
              <a:gd name="connsiteY41" fmla="*/ 674177 h 762476"/>
              <a:gd name="connsiteX42" fmla="*/ 1875295 w 3084162"/>
              <a:gd name="connsiteY42" fmla="*/ 681926 h 762476"/>
              <a:gd name="connsiteX43" fmla="*/ 1906291 w 3084162"/>
              <a:gd name="connsiteY43" fmla="*/ 689675 h 762476"/>
              <a:gd name="connsiteX44" fmla="*/ 1952786 w 3084162"/>
              <a:gd name="connsiteY44" fmla="*/ 705173 h 762476"/>
              <a:gd name="connsiteX45" fmla="*/ 1983783 w 3084162"/>
              <a:gd name="connsiteY45" fmla="*/ 712922 h 762476"/>
              <a:gd name="connsiteX46" fmla="*/ 2061274 w 3084162"/>
              <a:gd name="connsiteY46" fmla="*/ 736170 h 762476"/>
              <a:gd name="connsiteX47" fmla="*/ 2115518 w 3084162"/>
              <a:gd name="connsiteY47" fmla="*/ 743919 h 762476"/>
              <a:gd name="connsiteX48" fmla="*/ 2309247 w 3084162"/>
              <a:gd name="connsiteY48" fmla="*/ 751668 h 762476"/>
              <a:gd name="connsiteX49" fmla="*/ 2526223 w 3084162"/>
              <a:gd name="connsiteY49" fmla="*/ 743919 h 762476"/>
              <a:gd name="connsiteX50" fmla="*/ 2603715 w 3084162"/>
              <a:gd name="connsiteY50" fmla="*/ 720671 h 762476"/>
              <a:gd name="connsiteX51" fmla="*/ 2634711 w 3084162"/>
              <a:gd name="connsiteY51" fmla="*/ 705173 h 762476"/>
              <a:gd name="connsiteX52" fmla="*/ 2681206 w 3084162"/>
              <a:gd name="connsiteY52" fmla="*/ 689675 h 762476"/>
              <a:gd name="connsiteX53" fmla="*/ 2727701 w 3084162"/>
              <a:gd name="connsiteY53" fmla="*/ 666427 h 762476"/>
              <a:gd name="connsiteX54" fmla="*/ 2743200 w 3084162"/>
              <a:gd name="connsiteY54" fmla="*/ 650929 h 762476"/>
              <a:gd name="connsiteX55" fmla="*/ 2766447 w 3084162"/>
              <a:gd name="connsiteY55" fmla="*/ 643180 h 762476"/>
              <a:gd name="connsiteX56" fmla="*/ 2789695 w 3084162"/>
              <a:gd name="connsiteY56" fmla="*/ 627682 h 762476"/>
              <a:gd name="connsiteX57" fmla="*/ 2820691 w 3084162"/>
              <a:gd name="connsiteY57" fmla="*/ 612183 h 762476"/>
              <a:gd name="connsiteX58" fmla="*/ 2843939 w 3084162"/>
              <a:gd name="connsiteY58" fmla="*/ 588936 h 762476"/>
              <a:gd name="connsiteX59" fmla="*/ 2867186 w 3084162"/>
              <a:gd name="connsiteY59" fmla="*/ 573438 h 762476"/>
              <a:gd name="connsiteX60" fmla="*/ 2882684 w 3084162"/>
              <a:gd name="connsiteY60" fmla="*/ 550190 h 762476"/>
              <a:gd name="connsiteX61" fmla="*/ 2936928 w 3084162"/>
              <a:gd name="connsiteY61" fmla="*/ 519194 h 762476"/>
              <a:gd name="connsiteX62" fmla="*/ 2952427 w 3084162"/>
              <a:gd name="connsiteY62" fmla="*/ 503695 h 762476"/>
              <a:gd name="connsiteX63" fmla="*/ 2975674 w 3084162"/>
              <a:gd name="connsiteY63" fmla="*/ 488197 h 762476"/>
              <a:gd name="connsiteX64" fmla="*/ 3022169 w 3084162"/>
              <a:gd name="connsiteY64" fmla="*/ 433953 h 762476"/>
              <a:gd name="connsiteX65" fmla="*/ 3060915 w 3084162"/>
              <a:gd name="connsiteY65" fmla="*/ 317716 h 762476"/>
              <a:gd name="connsiteX66" fmla="*/ 3076413 w 3084162"/>
              <a:gd name="connsiteY66" fmla="*/ 271221 h 762476"/>
              <a:gd name="connsiteX67" fmla="*/ 3084162 w 3084162"/>
              <a:gd name="connsiteY67" fmla="*/ 247973 h 762476"/>
              <a:gd name="connsiteX68" fmla="*/ 3076413 w 3084162"/>
              <a:gd name="connsiteY68" fmla="*/ 209227 h 762476"/>
              <a:gd name="connsiteX69" fmla="*/ 3060915 w 3084162"/>
              <a:gd name="connsiteY69" fmla="*/ 185980 h 7624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Lst>
            <a:rect l="l" t="t" r="r" b="b"/>
            <a:pathLst>
              <a:path w="3084162" h="762476">
                <a:moveTo>
                  <a:pt x="0" y="0"/>
                </a:moveTo>
                <a:cubicBezTo>
                  <a:pt x="67159" y="2583"/>
                  <a:pt x="134603" y="1061"/>
                  <a:pt x="201478" y="7749"/>
                </a:cubicBezTo>
                <a:cubicBezTo>
                  <a:pt x="212972" y="8898"/>
                  <a:pt x="221658" y="19192"/>
                  <a:pt x="232474" y="23248"/>
                </a:cubicBezTo>
                <a:cubicBezTo>
                  <a:pt x="242446" y="26988"/>
                  <a:pt x="253230" y="28071"/>
                  <a:pt x="263471" y="30997"/>
                </a:cubicBezTo>
                <a:cubicBezTo>
                  <a:pt x="341291" y="53231"/>
                  <a:pt x="220811" y="22270"/>
                  <a:pt x="317715" y="46495"/>
                </a:cubicBezTo>
                <a:cubicBezTo>
                  <a:pt x="328047" y="51661"/>
                  <a:pt x="337986" y="57704"/>
                  <a:pt x="348711" y="61994"/>
                </a:cubicBezTo>
                <a:cubicBezTo>
                  <a:pt x="363879" y="68061"/>
                  <a:pt x="395206" y="77492"/>
                  <a:pt x="395206" y="77492"/>
                </a:cubicBezTo>
                <a:cubicBezTo>
                  <a:pt x="400372" y="82658"/>
                  <a:pt x="404626" y="88937"/>
                  <a:pt x="410705" y="92990"/>
                </a:cubicBezTo>
                <a:cubicBezTo>
                  <a:pt x="459078" y="125238"/>
                  <a:pt x="423621" y="95574"/>
                  <a:pt x="464949" y="116238"/>
                </a:cubicBezTo>
                <a:cubicBezTo>
                  <a:pt x="542759" y="155144"/>
                  <a:pt x="424109" y="106484"/>
                  <a:pt x="519193" y="147234"/>
                </a:cubicBezTo>
                <a:cubicBezTo>
                  <a:pt x="562660" y="165863"/>
                  <a:pt x="522036" y="141110"/>
                  <a:pt x="573437" y="170482"/>
                </a:cubicBezTo>
                <a:cubicBezTo>
                  <a:pt x="615496" y="194516"/>
                  <a:pt x="577310" y="179522"/>
                  <a:pt x="619932" y="193729"/>
                </a:cubicBezTo>
                <a:cubicBezTo>
                  <a:pt x="670873" y="227690"/>
                  <a:pt x="616015" y="194062"/>
                  <a:pt x="666427" y="216977"/>
                </a:cubicBezTo>
                <a:cubicBezTo>
                  <a:pt x="687460" y="226537"/>
                  <a:pt x="706502" y="240667"/>
                  <a:pt x="728420" y="247973"/>
                </a:cubicBezTo>
                <a:cubicBezTo>
                  <a:pt x="781192" y="265564"/>
                  <a:pt x="716275" y="243419"/>
                  <a:pt x="790413" y="271221"/>
                </a:cubicBezTo>
                <a:cubicBezTo>
                  <a:pt x="798061" y="274089"/>
                  <a:pt x="805912" y="276387"/>
                  <a:pt x="813661" y="278970"/>
                </a:cubicBezTo>
                <a:cubicBezTo>
                  <a:pt x="837011" y="294537"/>
                  <a:pt x="840372" y="298166"/>
                  <a:pt x="867905" y="309966"/>
                </a:cubicBezTo>
                <a:cubicBezTo>
                  <a:pt x="875413" y="313184"/>
                  <a:pt x="883403" y="315133"/>
                  <a:pt x="891152" y="317716"/>
                </a:cubicBezTo>
                <a:cubicBezTo>
                  <a:pt x="892932" y="319051"/>
                  <a:pt x="937844" y="353629"/>
                  <a:pt x="945396" y="356461"/>
                </a:cubicBezTo>
                <a:cubicBezTo>
                  <a:pt x="957729" y="361086"/>
                  <a:pt x="971364" y="361015"/>
                  <a:pt x="984142" y="364210"/>
                </a:cubicBezTo>
                <a:cubicBezTo>
                  <a:pt x="992066" y="366191"/>
                  <a:pt x="999535" y="369716"/>
                  <a:pt x="1007389" y="371960"/>
                </a:cubicBezTo>
                <a:cubicBezTo>
                  <a:pt x="1017629" y="374886"/>
                  <a:pt x="1028414" y="375970"/>
                  <a:pt x="1038386" y="379709"/>
                </a:cubicBezTo>
                <a:cubicBezTo>
                  <a:pt x="1049202" y="383765"/>
                  <a:pt x="1058765" y="390657"/>
                  <a:pt x="1069383" y="395207"/>
                </a:cubicBezTo>
                <a:cubicBezTo>
                  <a:pt x="1076891" y="398425"/>
                  <a:pt x="1085122" y="399738"/>
                  <a:pt x="1092630" y="402956"/>
                </a:cubicBezTo>
                <a:cubicBezTo>
                  <a:pt x="1103248" y="407507"/>
                  <a:pt x="1112668" y="414802"/>
                  <a:pt x="1123627" y="418455"/>
                </a:cubicBezTo>
                <a:cubicBezTo>
                  <a:pt x="1136122" y="422620"/>
                  <a:pt x="1149458" y="423621"/>
                  <a:pt x="1162373" y="426204"/>
                </a:cubicBezTo>
                <a:cubicBezTo>
                  <a:pt x="1216891" y="462549"/>
                  <a:pt x="1147761" y="420725"/>
                  <a:pt x="1224366" y="449451"/>
                </a:cubicBezTo>
                <a:cubicBezTo>
                  <a:pt x="1233086" y="452721"/>
                  <a:pt x="1238893" y="461679"/>
                  <a:pt x="1247613" y="464949"/>
                </a:cubicBezTo>
                <a:cubicBezTo>
                  <a:pt x="1259946" y="469574"/>
                  <a:pt x="1273444" y="470116"/>
                  <a:pt x="1286359" y="472699"/>
                </a:cubicBezTo>
                <a:cubicBezTo>
                  <a:pt x="1333469" y="504106"/>
                  <a:pt x="1283416" y="474501"/>
                  <a:pt x="1340603" y="495946"/>
                </a:cubicBezTo>
                <a:cubicBezTo>
                  <a:pt x="1351419" y="500002"/>
                  <a:pt x="1360874" y="507154"/>
                  <a:pt x="1371600" y="511444"/>
                </a:cubicBezTo>
                <a:cubicBezTo>
                  <a:pt x="1386768" y="517511"/>
                  <a:pt x="1403483" y="519637"/>
                  <a:pt x="1418095" y="526943"/>
                </a:cubicBezTo>
                <a:cubicBezTo>
                  <a:pt x="1428427" y="532109"/>
                  <a:pt x="1438275" y="538385"/>
                  <a:pt x="1449091" y="542441"/>
                </a:cubicBezTo>
                <a:cubicBezTo>
                  <a:pt x="1459063" y="546181"/>
                  <a:pt x="1469847" y="547264"/>
                  <a:pt x="1480088" y="550190"/>
                </a:cubicBezTo>
                <a:cubicBezTo>
                  <a:pt x="1487942" y="552434"/>
                  <a:pt x="1495586" y="555356"/>
                  <a:pt x="1503335" y="557939"/>
                </a:cubicBezTo>
                <a:cubicBezTo>
                  <a:pt x="1540218" y="582528"/>
                  <a:pt x="1512089" y="567540"/>
                  <a:pt x="1557579" y="581187"/>
                </a:cubicBezTo>
                <a:cubicBezTo>
                  <a:pt x="1573227" y="585881"/>
                  <a:pt x="1588576" y="591519"/>
                  <a:pt x="1604074" y="596685"/>
                </a:cubicBezTo>
                <a:cubicBezTo>
                  <a:pt x="1611823" y="599268"/>
                  <a:pt x="1619397" y="602453"/>
                  <a:pt x="1627322" y="604434"/>
                </a:cubicBezTo>
                <a:lnTo>
                  <a:pt x="1689315" y="619932"/>
                </a:lnTo>
                <a:cubicBezTo>
                  <a:pt x="1714721" y="632636"/>
                  <a:pt x="1718471" y="636338"/>
                  <a:pt x="1743559" y="643180"/>
                </a:cubicBezTo>
                <a:cubicBezTo>
                  <a:pt x="1764109" y="648784"/>
                  <a:pt x="1785345" y="651942"/>
                  <a:pt x="1805552" y="658678"/>
                </a:cubicBezTo>
                <a:lnTo>
                  <a:pt x="1852047" y="674177"/>
                </a:lnTo>
                <a:cubicBezTo>
                  <a:pt x="1859796" y="676760"/>
                  <a:pt x="1867370" y="679945"/>
                  <a:pt x="1875295" y="681926"/>
                </a:cubicBezTo>
                <a:cubicBezTo>
                  <a:pt x="1885627" y="684509"/>
                  <a:pt x="1896090" y="686615"/>
                  <a:pt x="1906291" y="689675"/>
                </a:cubicBezTo>
                <a:cubicBezTo>
                  <a:pt x="1921939" y="694369"/>
                  <a:pt x="1936937" y="701211"/>
                  <a:pt x="1952786" y="705173"/>
                </a:cubicBezTo>
                <a:cubicBezTo>
                  <a:pt x="1963118" y="707756"/>
                  <a:pt x="1973582" y="709862"/>
                  <a:pt x="1983783" y="712922"/>
                </a:cubicBezTo>
                <a:cubicBezTo>
                  <a:pt x="2014893" y="722255"/>
                  <a:pt x="2031045" y="730674"/>
                  <a:pt x="2061274" y="736170"/>
                </a:cubicBezTo>
                <a:cubicBezTo>
                  <a:pt x="2079244" y="739437"/>
                  <a:pt x="2097437" y="741336"/>
                  <a:pt x="2115518" y="743919"/>
                </a:cubicBezTo>
                <a:cubicBezTo>
                  <a:pt x="2210095" y="775444"/>
                  <a:pt x="2141314" y="758814"/>
                  <a:pt x="2309247" y="751668"/>
                </a:cubicBezTo>
                <a:lnTo>
                  <a:pt x="2526223" y="743919"/>
                </a:lnTo>
                <a:cubicBezTo>
                  <a:pt x="2548473" y="738357"/>
                  <a:pt x="2584844" y="730106"/>
                  <a:pt x="2603715" y="720671"/>
                </a:cubicBezTo>
                <a:cubicBezTo>
                  <a:pt x="2614047" y="715505"/>
                  <a:pt x="2623986" y="709463"/>
                  <a:pt x="2634711" y="705173"/>
                </a:cubicBezTo>
                <a:cubicBezTo>
                  <a:pt x="2649879" y="699106"/>
                  <a:pt x="2667613" y="698737"/>
                  <a:pt x="2681206" y="689675"/>
                </a:cubicBezTo>
                <a:cubicBezTo>
                  <a:pt x="2711251" y="669646"/>
                  <a:pt x="2695619" y="677123"/>
                  <a:pt x="2727701" y="666427"/>
                </a:cubicBezTo>
                <a:cubicBezTo>
                  <a:pt x="2732867" y="661261"/>
                  <a:pt x="2736935" y="654688"/>
                  <a:pt x="2743200" y="650929"/>
                </a:cubicBezTo>
                <a:cubicBezTo>
                  <a:pt x="2750204" y="646727"/>
                  <a:pt x="2759141" y="646833"/>
                  <a:pt x="2766447" y="643180"/>
                </a:cubicBezTo>
                <a:cubicBezTo>
                  <a:pt x="2774777" y="639015"/>
                  <a:pt x="2781609" y="632303"/>
                  <a:pt x="2789695" y="627682"/>
                </a:cubicBezTo>
                <a:cubicBezTo>
                  <a:pt x="2799725" y="621951"/>
                  <a:pt x="2811291" y="618897"/>
                  <a:pt x="2820691" y="612183"/>
                </a:cubicBezTo>
                <a:cubicBezTo>
                  <a:pt x="2829609" y="605813"/>
                  <a:pt x="2835520" y="595952"/>
                  <a:pt x="2843939" y="588936"/>
                </a:cubicBezTo>
                <a:cubicBezTo>
                  <a:pt x="2851094" y="582974"/>
                  <a:pt x="2859437" y="578604"/>
                  <a:pt x="2867186" y="573438"/>
                </a:cubicBezTo>
                <a:cubicBezTo>
                  <a:pt x="2872352" y="565689"/>
                  <a:pt x="2876098" y="556776"/>
                  <a:pt x="2882684" y="550190"/>
                </a:cubicBezTo>
                <a:cubicBezTo>
                  <a:pt x="2898535" y="534339"/>
                  <a:pt x="2918698" y="531348"/>
                  <a:pt x="2936928" y="519194"/>
                </a:cubicBezTo>
                <a:cubicBezTo>
                  <a:pt x="2943007" y="515141"/>
                  <a:pt x="2946722" y="508259"/>
                  <a:pt x="2952427" y="503695"/>
                </a:cubicBezTo>
                <a:cubicBezTo>
                  <a:pt x="2959699" y="497877"/>
                  <a:pt x="2968603" y="494258"/>
                  <a:pt x="2975674" y="488197"/>
                </a:cubicBezTo>
                <a:cubicBezTo>
                  <a:pt x="3004905" y="463142"/>
                  <a:pt x="3003889" y="461374"/>
                  <a:pt x="3022169" y="433953"/>
                </a:cubicBezTo>
                <a:lnTo>
                  <a:pt x="3060915" y="317716"/>
                </a:lnTo>
                <a:lnTo>
                  <a:pt x="3076413" y="271221"/>
                </a:lnTo>
                <a:lnTo>
                  <a:pt x="3084162" y="247973"/>
                </a:lnTo>
                <a:cubicBezTo>
                  <a:pt x="3081579" y="235058"/>
                  <a:pt x="3081038" y="221560"/>
                  <a:pt x="3076413" y="209227"/>
                </a:cubicBezTo>
                <a:cubicBezTo>
                  <a:pt x="3073143" y="200507"/>
                  <a:pt x="3060915" y="185980"/>
                  <a:pt x="3060915" y="185980"/>
                </a:cubicBezTo>
              </a:path>
            </a:pathLst>
          </a:cu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16"/>
          <p:cNvSpPr/>
          <p:nvPr/>
        </p:nvSpPr>
        <p:spPr>
          <a:xfrm>
            <a:off x="2212449" y="4158185"/>
            <a:ext cx="3367998" cy="759796"/>
          </a:xfrm>
          <a:custGeom>
            <a:avLst/>
            <a:gdLst>
              <a:gd name="connsiteX0" fmla="*/ 0 w 3572359"/>
              <a:gd name="connsiteY0" fmla="*/ 0 h 813661"/>
              <a:gd name="connsiteX1" fmla="*/ 92990 w 3572359"/>
              <a:gd name="connsiteY1" fmla="*/ 23248 h 813661"/>
              <a:gd name="connsiteX2" fmla="*/ 116237 w 3572359"/>
              <a:gd name="connsiteY2" fmla="*/ 30997 h 813661"/>
              <a:gd name="connsiteX3" fmla="*/ 139485 w 3572359"/>
              <a:gd name="connsiteY3" fmla="*/ 46495 h 813661"/>
              <a:gd name="connsiteX4" fmla="*/ 209227 w 3572359"/>
              <a:gd name="connsiteY4" fmla="*/ 69743 h 813661"/>
              <a:gd name="connsiteX5" fmla="*/ 232475 w 3572359"/>
              <a:gd name="connsiteY5" fmla="*/ 77492 h 813661"/>
              <a:gd name="connsiteX6" fmla="*/ 263471 w 3572359"/>
              <a:gd name="connsiteY6" fmla="*/ 92990 h 813661"/>
              <a:gd name="connsiteX7" fmla="*/ 286719 w 3572359"/>
              <a:gd name="connsiteY7" fmla="*/ 108488 h 813661"/>
              <a:gd name="connsiteX8" fmla="*/ 309966 w 3572359"/>
              <a:gd name="connsiteY8" fmla="*/ 116238 h 813661"/>
              <a:gd name="connsiteX9" fmla="*/ 333213 w 3572359"/>
              <a:gd name="connsiteY9" fmla="*/ 131736 h 813661"/>
              <a:gd name="connsiteX10" fmla="*/ 364210 w 3572359"/>
              <a:gd name="connsiteY10" fmla="*/ 147234 h 813661"/>
              <a:gd name="connsiteX11" fmla="*/ 410705 w 3572359"/>
              <a:gd name="connsiteY11" fmla="*/ 162733 h 813661"/>
              <a:gd name="connsiteX12" fmla="*/ 433952 w 3572359"/>
              <a:gd name="connsiteY12" fmla="*/ 178231 h 813661"/>
              <a:gd name="connsiteX13" fmla="*/ 480447 w 3572359"/>
              <a:gd name="connsiteY13" fmla="*/ 193729 h 813661"/>
              <a:gd name="connsiteX14" fmla="*/ 519193 w 3572359"/>
              <a:gd name="connsiteY14" fmla="*/ 216977 h 813661"/>
              <a:gd name="connsiteX15" fmla="*/ 565688 w 3572359"/>
              <a:gd name="connsiteY15" fmla="*/ 247973 h 813661"/>
              <a:gd name="connsiteX16" fmla="*/ 588936 w 3572359"/>
              <a:gd name="connsiteY16" fmla="*/ 263472 h 813661"/>
              <a:gd name="connsiteX17" fmla="*/ 635430 w 3572359"/>
              <a:gd name="connsiteY17" fmla="*/ 278970 h 813661"/>
              <a:gd name="connsiteX18" fmla="*/ 650929 w 3572359"/>
              <a:gd name="connsiteY18" fmla="*/ 294468 h 813661"/>
              <a:gd name="connsiteX19" fmla="*/ 697424 w 3572359"/>
              <a:gd name="connsiteY19" fmla="*/ 309966 h 813661"/>
              <a:gd name="connsiteX20" fmla="*/ 759417 w 3572359"/>
              <a:gd name="connsiteY20" fmla="*/ 333214 h 813661"/>
              <a:gd name="connsiteX21" fmla="*/ 805912 w 3572359"/>
              <a:gd name="connsiteY21" fmla="*/ 356461 h 813661"/>
              <a:gd name="connsiteX22" fmla="*/ 852407 w 3572359"/>
              <a:gd name="connsiteY22" fmla="*/ 371960 h 813661"/>
              <a:gd name="connsiteX23" fmla="*/ 875654 w 3572359"/>
              <a:gd name="connsiteY23" fmla="*/ 379709 h 813661"/>
              <a:gd name="connsiteX24" fmla="*/ 937647 w 3572359"/>
              <a:gd name="connsiteY24" fmla="*/ 410705 h 813661"/>
              <a:gd name="connsiteX25" fmla="*/ 960895 w 3572359"/>
              <a:gd name="connsiteY25" fmla="*/ 426204 h 813661"/>
              <a:gd name="connsiteX26" fmla="*/ 1007390 w 3572359"/>
              <a:gd name="connsiteY26" fmla="*/ 441702 h 813661"/>
              <a:gd name="connsiteX27" fmla="*/ 1061634 w 3572359"/>
              <a:gd name="connsiteY27" fmla="*/ 464949 h 813661"/>
              <a:gd name="connsiteX28" fmla="*/ 1077132 w 3572359"/>
              <a:gd name="connsiteY28" fmla="*/ 480448 h 813661"/>
              <a:gd name="connsiteX29" fmla="*/ 1123627 w 3572359"/>
              <a:gd name="connsiteY29" fmla="*/ 495946 h 813661"/>
              <a:gd name="connsiteX30" fmla="*/ 1154624 w 3572359"/>
              <a:gd name="connsiteY30" fmla="*/ 511444 h 813661"/>
              <a:gd name="connsiteX31" fmla="*/ 1216617 w 3572359"/>
              <a:gd name="connsiteY31" fmla="*/ 526943 h 813661"/>
              <a:gd name="connsiteX32" fmla="*/ 1263112 w 3572359"/>
              <a:gd name="connsiteY32" fmla="*/ 542441 h 813661"/>
              <a:gd name="connsiteX33" fmla="*/ 1332854 w 3572359"/>
              <a:gd name="connsiteY33" fmla="*/ 565688 h 813661"/>
              <a:gd name="connsiteX34" fmla="*/ 1356102 w 3572359"/>
              <a:gd name="connsiteY34" fmla="*/ 573438 h 813661"/>
              <a:gd name="connsiteX35" fmla="*/ 1379349 w 3572359"/>
              <a:gd name="connsiteY35" fmla="*/ 588936 h 813661"/>
              <a:gd name="connsiteX36" fmla="*/ 1402597 w 3572359"/>
              <a:gd name="connsiteY36" fmla="*/ 596685 h 813661"/>
              <a:gd name="connsiteX37" fmla="*/ 1464590 w 3572359"/>
              <a:gd name="connsiteY37" fmla="*/ 612183 h 813661"/>
              <a:gd name="connsiteX38" fmla="*/ 1549830 w 3572359"/>
              <a:gd name="connsiteY38" fmla="*/ 635431 h 813661"/>
              <a:gd name="connsiteX39" fmla="*/ 1642820 w 3572359"/>
              <a:gd name="connsiteY39" fmla="*/ 658678 h 813661"/>
              <a:gd name="connsiteX40" fmla="*/ 1673817 w 3572359"/>
              <a:gd name="connsiteY40" fmla="*/ 666427 h 813661"/>
              <a:gd name="connsiteX41" fmla="*/ 1728061 w 3572359"/>
              <a:gd name="connsiteY41" fmla="*/ 674177 h 813661"/>
              <a:gd name="connsiteX42" fmla="*/ 1751308 w 3572359"/>
              <a:gd name="connsiteY42" fmla="*/ 681926 h 813661"/>
              <a:gd name="connsiteX43" fmla="*/ 1821051 w 3572359"/>
              <a:gd name="connsiteY43" fmla="*/ 697424 h 813661"/>
              <a:gd name="connsiteX44" fmla="*/ 1914041 w 3572359"/>
              <a:gd name="connsiteY44" fmla="*/ 712922 h 813661"/>
              <a:gd name="connsiteX45" fmla="*/ 1960536 w 3572359"/>
              <a:gd name="connsiteY45" fmla="*/ 720672 h 813661"/>
              <a:gd name="connsiteX46" fmla="*/ 2030278 w 3572359"/>
              <a:gd name="connsiteY46" fmla="*/ 736170 h 813661"/>
              <a:gd name="connsiteX47" fmla="*/ 2061275 w 3572359"/>
              <a:gd name="connsiteY47" fmla="*/ 743919 h 813661"/>
              <a:gd name="connsiteX48" fmla="*/ 2100020 w 3572359"/>
              <a:gd name="connsiteY48" fmla="*/ 751668 h 813661"/>
              <a:gd name="connsiteX49" fmla="*/ 2123268 w 3572359"/>
              <a:gd name="connsiteY49" fmla="*/ 759417 h 813661"/>
              <a:gd name="connsiteX50" fmla="*/ 2216258 w 3572359"/>
              <a:gd name="connsiteY50" fmla="*/ 774916 h 813661"/>
              <a:gd name="connsiteX51" fmla="*/ 2278251 w 3572359"/>
              <a:gd name="connsiteY51" fmla="*/ 790414 h 813661"/>
              <a:gd name="connsiteX52" fmla="*/ 2378990 w 3572359"/>
              <a:gd name="connsiteY52" fmla="*/ 805912 h 813661"/>
              <a:gd name="connsiteX53" fmla="*/ 2409986 w 3572359"/>
              <a:gd name="connsiteY53" fmla="*/ 813661 h 813661"/>
              <a:gd name="connsiteX54" fmla="*/ 2603715 w 3572359"/>
              <a:gd name="connsiteY54" fmla="*/ 805912 h 813661"/>
              <a:gd name="connsiteX55" fmla="*/ 2650210 w 3572359"/>
              <a:gd name="connsiteY55" fmla="*/ 790414 h 813661"/>
              <a:gd name="connsiteX56" fmla="*/ 2688956 w 3572359"/>
              <a:gd name="connsiteY56" fmla="*/ 782665 h 813661"/>
              <a:gd name="connsiteX57" fmla="*/ 2735451 w 3572359"/>
              <a:gd name="connsiteY57" fmla="*/ 767166 h 813661"/>
              <a:gd name="connsiteX58" fmla="*/ 2766447 w 3572359"/>
              <a:gd name="connsiteY58" fmla="*/ 759417 h 813661"/>
              <a:gd name="connsiteX59" fmla="*/ 2812942 w 3572359"/>
              <a:gd name="connsiteY59" fmla="*/ 743919 h 813661"/>
              <a:gd name="connsiteX60" fmla="*/ 2851688 w 3572359"/>
              <a:gd name="connsiteY60" fmla="*/ 720672 h 813661"/>
              <a:gd name="connsiteX61" fmla="*/ 2874936 w 3572359"/>
              <a:gd name="connsiteY61" fmla="*/ 705173 h 813661"/>
              <a:gd name="connsiteX62" fmla="*/ 2921430 w 3572359"/>
              <a:gd name="connsiteY62" fmla="*/ 689675 h 813661"/>
              <a:gd name="connsiteX63" fmla="*/ 2967925 w 3572359"/>
              <a:gd name="connsiteY63" fmla="*/ 666427 h 813661"/>
              <a:gd name="connsiteX64" fmla="*/ 2991173 w 3572359"/>
              <a:gd name="connsiteY64" fmla="*/ 650929 h 813661"/>
              <a:gd name="connsiteX65" fmla="*/ 3014420 w 3572359"/>
              <a:gd name="connsiteY65" fmla="*/ 643180 h 813661"/>
              <a:gd name="connsiteX66" fmla="*/ 3060915 w 3572359"/>
              <a:gd name="connsiteY66" fmla="*/ 619933 h 813661"/>
              <a:gd name="connsiteX67" fmla="*/ 3130658 w 3572359"/>
              <a:gd name="connsiteY67" fmla="*/ 581187 h 813661"/>
              <a:gd name="connsiteX68" fmla="*/ 3169403 w 3572359"/>
              <a:gd name="connsiteY68" fmla="*/ 550190 h 813661"/>
              <a:gd name="connsiteX69" fmla="*/ 3192651 w 3572359"/>
              <a:gd name="connsiteY69" fmla="*/ 526943 h 813661"/>
              <a:gd name="connsiteX70" fmla="*/ 3215898 w 3572359"/>
              <a:gd name="connsiteY70" fmla="*/ 511444 h 813661"/>
              <a:gd name="connsiteX71" fmla="*/ 3254644 w 3572359"/>
              <a:gd name="connsiteY71" fmla="*/ 472699 h 813661"/>
              <a:gd name="connsiteX72" fmla="*/ 3277891 w 3572359"/>
              <a:gd name="connsiteY72" fmla="*/ 457200 h 813661"/>
              <a:gd name="connsiteX73" fmla="*/ 3316637 w 3572359"/>
              <a:gd name="connsiteY73" fmla="*/ 418455 h 813661"/>
              <a:gd name="connsiteX74" fmla="*/ 3332136 w 3572359"/>
              <a:gd name="connsiteY74" fmla="*/ 402956 h 813661"/>
              <a:gd name="connsiteX75" fmla="*/ 3378630 w 3572359"/>
              <a:gd name="connsiteY75" fmla="*/ 371960 h 813661"/>
              <a:gd name="connsiteX76" fmla="*/ 3394129 w 3572359"/>
              <a:gd name="connsiteY76" fmla="*/ 356461 h 813661"/>
              <a:gd name="connsiteX77" fmla="*/ 3417376 w 3572359"/>
              <a:gd name="connsiteY77" fmla="*/ 340963 h 813661"/>
              <a:gd name="connsiteX78" fmla="*/ 3448373 w 3572359"/>
              <a:gd name="connsiteY78" fmla="*/ 309966 h 813661"/>
              <a:gd name="connsiteX79" fmla="*/ 3471620 w 3572359"/>
              <a:gd name="connsiteY79" fmla="*/ 286719 h 813661"/>
              <a:gd name="connsiteX80" fmla="*/ 3487119 w 3572359"/>
              <a:gd name="connsiteY80" fmla="*/ 263472 h 813661"/>
              <a:gd name="connsiteX81" fmla="*/ 3518115 w 3572359"/>
              <a:gd name="connsiteY81" fmla="*/ 224726 h 813661"/>
              <a:gd name="connsiteX82" fmla="*/ 3556861 w 3572359"/>
              <a:gd name="connsiteY82" fmla="*/ 108488 h 813661"/>
              <a:gd name="connsiteX83" fmla="*/ 3564610 w 3572359"/>
              <a:gd name="connsiteY83" fmla="*/ 85241 h 813661"/>
              <a:gd name="connsiteX84" fmla="*/ 3572359 w 3572359"/>
              <a:gd name="connsiteY84" fmla="*/ 61994 h 813661"/>
              <a:gd name="connsiteX85" fmla="*/ 3549112 w 3572359"/>
              <a:gd name="connsiteY85" fmla="*/ 23248 h 81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Lst>
            <a:rect l="l" t="t" r="r" b="b"/>
            <a:pathLst>
              <a:path w="3572359" h="813661">
                <a:moveTo>
                  <a:pt x="0" y="0"/>
                </a:moveTo>
                <a:cubicBezTo>
                  <a:pt x="62611" y="10435"/>
                  <a:pt x="31587" y="2780"/>
                  <a:pt x="92990" y="23248"/>
                </a:cubicBezTo>
                <a:cubicBezTo>
                  <a:pt x="100739" y="25831"/>
                  <a:pt x="109441" y="26466"/>
                  <a:pt x="116237" y="30997"/>
                </a:cubicBezTo>
                <a:cubicBezTo>
                  <a:pt x="123986" y="36163"/>
                  <a:pt x="130974" y="42712"/>
                  <a:pt x="139485" y="46495"/>
                </a:cubicBezTo>
                <a:cubicBezTo>
                  <a:pt x="139490" y="46497"/>
                  <a:pt x="197600" y="65867"/>
                  <a:pt x="209227" y="69743"/>
                </a:cubicBezTo>
                <a:cubicBezTo>
                  <a:pt x="216976" y="72326"/>
                  <a:pt x="225169" y="73839"/>
                  <a:pt x="232475" y="77492"/>
                </a:cubicBezTo>
                <a:cubicBezTo>
                  <a:pt x="242807" y="82658"/>
                  <a:pt x="253441" y="87259"/>
                  <a:pt x="263471" y="92990"/>
                </a:cubicBezTo>
                <a:cubicBezTo>
                  <a:pt x="271557" y="97611"/>
                  <a:pt x="278389" y="104323"/>
                  <a:pt x="286719" y="108488"/>
                </a:cubicBezTo>
                <a:cubicBezTo>
                  <a:pt x="294025" y="112141"/>
                  <a:pt x="302660" y="112585"/>
                  <a:pt x="309966" y="116238"/>
                </a:cubicBezTo>
                <a:cubicBezTo>
                  <a:pt x="318296" y="120403"/>
                  <a:pt x="325127" y="127115"/>
                  <a:pt x="333213" y="131736"/>
                </a:cubicBezTo>
                <a:cubicBezTo>
                  <a:pt x="343243" y="137467"/>
                  <a:pt x="353484" y="142944"/>
                  <a:pt x="364210" y="147234"/>
                </a:cubicBezTo>
                <a:cubicBezTo>
                  <a:pt x="379378" y="153301"/>
                  <a:pt x="397112" y="153671"/>
                  <a:pt x="410705" y="162733"/>
                </a:cubicBezTo>
                <a:cubicBezTo>
                  <a:pt x="418454" y="167899"/>
                  <a:pt x="425442" y="174449"/>
                  <a:pt x="433952" y="178231"/>
                </a:cubicBezTo>
                <a:cubicBezTo>
                  <a:pt x="448881" y="184866"/>
                  <a:pt x="480447" y="193729"/>
                  <a:pt x="480447" y="193729"/>
                </a:cubicBezTo>
                <a:cubicBezTo>
                  <a:pt x="515218" y="228498"/>
                  <a:pt x="473926" y="191828"/>
                  <a:pt x="519193" y="216977"/>
                </a:cubicBezTo>
                <a:cubicBezTo>
                  <a:pt x="535475" y="226023"/>
                  <a:pt x="550190" y="237641"/>
                  <a:pt x="565688" y="247973"/>
                </a:cubicBezTo>
                <a:cubicBezTo>
                  <a:pt x="573437" y="253139"/>
                  <a:pt x="580100" y="260527"/>
                  <a:pt x="588936" y="263472"/>
                </a:cubicBezTo>
                <a:lnTo>
                  <a:pt x="635430" y="278970"/>
                </a:lnTo>
                <a:cubicBezTo>
                  <a:pt x="640596" y="284136"/>
                  <a:pt x="644394" y="291201"/>
                  <a:pt x="650929" y="294468"/>
                </a:cubicBezTo>
                <a:cubicBezTo>
                  <a:pt x="665541" y="301774"/>
                  <a:pt x="697424" y="309966"/>
                  <a:pt x="697424" y="309966"/>
                </a:cubicBezTo>
                <a:cubicBezTo>
                  <a:pt x="735692" y="335480"/>
                  <a:pt x="705794" y="319808"/>
                  <a:pt x="759417" y="333214"/>
                </a:cubicBezTo>
                <a:cubicBezTo>
                  <a:pt x="807859" y="345324"/>
                  <a:pt x="757215" y="334818"/>
                  <a:pt x="805912" y="356461"/>
                </a:cubicBezTo>
                <a:cubicBezTo>
                  <a:pt x="820841" y="363096"/>
                  <a:pt x="836909" y="366794"/>
                  <a:pt x="852407" y="371960"/>
                </a:cubicBezTo>
                <a:cubicBezTo>
                  <a:pt x="860156" y="374543"/>
                  <a:pt x="868348" y="376056"/>
                  <a:pt x="875654" y="379709"/>
                </a:cubicBezTo>
                <a:cubicBezTo>
                  <a:pt x="896318" y="390041"/>
                  <a:pt x="918424" y="397889"/>
                  <a:pt x="937647" y="410705"/>
                </a:cubicBezTo>
                <a:cubicBezTo>
                  <a:pt x="945396" y="415871"/>
                  <a:pt x="952384" y="422421"/>
                  <a:pt x="960895" y="426204"/>
                </a:cubicBezTo>
                <a:cubicBezTo>
                  <a:pt x="975824" y="432839"/>
                  <a:pt x="1007390" y="441702"/>
                  <a:pt x="1007390" y="441702"/>
                </a:cubicBezTo>
                <a:cubicBezTo>
                  <a:pt x="1092015" y="498119"/>
                  <a:pt x="961545" y="414904"/>
                  <a:pt x="1061634" y="464949"/>
                </a:cubicBezTo>
                <a:cubicBezTo>
                  <a:pt x="1068169" y="468216"/>
                  <a:pt x="1070597" y="477181"/>
                  <a:pt x="1077132" y="480448"/>
                </a:cubicBezTo>
                <a:cubicBezTo>
                  <a:pt x="1091744" y="487754"/>
                  <a:pt x="1109015" y="488640"/>
                  <a:pt x="1123627" y="495946"/>
                </a:cubicBezTo>
                <a:cubicBezTo>
                  <a:pt x="1133959" y="501112"/>
                  <a:pt x="1143665" y="507791"/>
                  <a:pt x="1154624" y="511444"/>
                </a:cubicBezTo>
                <a:cubicBezTo>
                  <a:pt x="1174831" y="518180"/>
                  <a:pt x="1196410" y="520207"/>
                  <a:pt x="1216617" y="526943"/>
                </a:cubicBezTo>
                <a:lnTo>
                  <a:pt x="1263112" y="542441"/>
                </a:lnTo>
                <a:lnTo>
                  <a:pt x="1332854" y="565688"/>
                </a:lnTo>
                <a:cubicBezTo>
                  <a:pt x="1340603" y="568271"/>
                  <a:pt x="1349305" y="568907"/>
                  <a:pt x="1356102" y="573438"/>
                </a:cubicBezTo>
                <a:cubicBezTo>
                  <a:pt x="1363851" y="578604"/>
                  <a:pt x="1371019" y="584771"/>
                  <a:pt x="1379349" y="588936"/>
                </a:cubicBezTo>
                <a:cubicBezTo>
                  <a:pt x="1386655" y="592589"/>
                  <a:pt x="1394716" y="594536"/>
                  <a:pt x="1402597" y="596685"/>
                </a:cubicBezTo>
                <a:cubicBezTo>
                  <a:pt x="1423147" y="602289"/>
                  <a:pt x="1444383" y="605447"/>
                  <a:pt x="1464590" y="612183"/>
                </a:cubicBezTo>
                <a:cubicBezTo>
                  <a:pt x="1543952" y="638638"/>
                  <a:pt x="1478642" y="619003"/>
                  <a:pt x="1549830" y="635431"/>
                </a:cubicBezTo>
                <a:cubicBezTo>
                  <a:pt x="1549867" y="635439"/>
                  <a:pt x="1627303" y="654799"/>
                  <a:pt x="1642820" y="658678"/>
                </a:cubicBezTo>
                <a:cubicBezTo>
                  <a:pt x="1653152" y="661261"/>
                  <a:pt x="1663274" y="664921"/>
                  <a:pt x="1673817" y="666427"/>
                </a:cubicBezTo>
                <a:lnTo>
                  <a:pt x="1728061" y="674177"/>
                </a:lnTo>
                <a:cubicBezTo>
                  <a:pt x="1735810" y="676760"/>
                  <a:pt x="1743454" y="679682"/>
                  <a:pt x="1751308" y="681926"/>
                </a:cubicBezTo>
                <a:cubicBezTo>
                  <a:pt x="1772204" y="687896"/>
                  <a:pt x="1800156" y="693737"/>
                  <a:pt x="1821051" y="697424"/>
                </a:cubicBezTo>
                <a:lnTo>
                  <a:pt x="1914041" y="712922"/>
                </a:lnTo>
                <a:cubicBezTo>
                  <a:pt x="1929539" y="715505"/>
                  <a:pt x="1945630" y="715703"/>
                  <a:pt x="1960536" y="720672"/>
                </a:cubicBezTo>
                <a:cubicBezTo>
                  <a:pt x="2005778" y="735753"/>
                  <a:pt x="1962089" y="722533"/>
                  <a:pt x="2030278" y="736170"/>
                </a:cubicBezTo>
                <a:cubicBezTo>
                  <a:pt x="2040721" y="738259"/>
                  <a:pt x="2050878" y="741609"/>
                  <a:pt x="2061275" y="743919"/>
                </a:cubicBezTo>
                <a:cubicBezTo>
                  <a:pt x="2074132" y="746776"/>
                  <a:pt x="2087242" y="748474"/>
                  <a:pt x="2100020" y="751668"/>
                </a:cubicBezTo>
                <a:cubicBezTo>
                  <a:pt x="2107945" y="753649"/>
                  <a:pt x="2115258" y="757815"/>
                  <a:pt x="2123268" y="759417"/>
                </a:cubicBezTo>
                <a:cubicBezTo>
                  <a:pt x="2188889" y="772541"/>
                  <a:pt x="2160800" y="761051"/>
                  <a:pt x="2216258" y="774916"/>
                </a:cubicBezTo>
                <a:cubicBezTo>
                  <a:pt x="2276135" y="789886"/>
                  <a:pt x="2192578" y="776136"/>
                  <a:pt x="2278251" y="790414"/>
                </a:cubicBezTo>
                <a:cubicBezTo>
                  <a:pt x="2322909" y="797857"/>
                  <a:pt x="2336105" y="797335"/>
                  <a:pt x="2378990" y="805912"/>
                </a:cubicBezTo>
                <a:cubicBezTo>
                  <a:pt x="2389433" y="808001"/>
                  <a:pt x="2399654" y="811078"/>
                  <a:pt x="2409986" y="813661"/>
                </a:cubicBezTo>
                <a:cubicBezTo>
                  <a:pt x="2474562" y="811078"/>
                  <a:pt x="2539388" y="812137"/>
                  <a:pt x="2603715" y="805912"/>
                </a:cubicBezTo>
                <a:cubicBezTo>
                  <a:pt x="2619976" y="804338"/>
                  <a:pt x="2634449" y="794712"/>
                  <a:pt x="2650210" y="790414"/>
                </a:cubicBezTo>
                <a:cubicBezTo>
                  <a:pt x="2662917" y="786949"/>
                  <a:pt x="2676249" y="786131"/>
                  <a:pt x="2688956" y="782665"/>
                </a:cubicBezTo>
                <a:cubicBezTo>
                  <a:pt x="2704717" y="778366"/>
                  <a:pt x="2719602" y="771128"/>
                  <a:pt x="2735451" y="767166"/>
                </a:cubicBezTo>
                <a:cubicBezTo>
                  <a:pt x="2745783" y="764583"/>
                  <a:pt x="2756246" y="762477"/>
                  <a:pt x="2766447" y="759417"/>
                </a:cubicBezTo>
                <a:cubicBezTo>
                  <a:pt x="2782095" y="754723"/>
                  <a:pt x="2812942" y="743919"/>
                  <a:pt x="2812942" y="743919"/>
                </a:cubicBezTo>
                <a:cubicBezTo>
                  <a:pt x="2843217" y="713646"/>
                  <a:pt x="2811448" y="740792"/>
                  <a:pt x="2851688" y="720672"/>
                </a:cubicBezTo>
                <a:cubicBezTo>
                  <a:pt x="2860018" y="716507"/>
                  <a:pt x="2866425" y="708956"/>
                  <a:pt x="2874936" y="705173"/>
                </a:cubicBezTo>
                <a:cubicBezTo>
                  <a:pt x="2889864" y="698538"/>
                  <a:pt x="2921430" y="689675"/>
                  <a:pt x="2921430" y="689675"/>
                </a:cubicBezTo>
                <a:cubicBezTo>
                  <a:pt x="2952624" y="658483"/>
                  <a:pt x="2917940" y="687850"/>
                  <a:pt x="2967925" y="666427"/>
                </a:cubicBezTo>
                <a:cubicBezTo>
                  <a:pt x="2976485" y="662758"/>
                  <a:pt x="2982843" y="655094"/>
                  <a:pt x="2991173" y="650929"/>
                </a:cubicBezTo>
                <a:cubicBezTo>
                  <a:pt x="2998479" y="647276"/>
                  <a:pt x="3007114" y="646833"/>
                  <a:pt x="3014420" y="643180"/>
                </a:cubicBezTo>
                <a:cubicBezTo>
                  <a:pt x="3074508" y="613137"/>
                  <a:pt x="3002484" y="639410"/>
                  <a:pt x="3060915" y="619933"/>
                </a:cubicBezTo>
                <a:cubicBezTo>
                  <a:pt x="3114207" y="584405"/>
                  <a:pt x="3089739" y="594826"/>
                  <a:pt x="3130658" y="581187"/>
                </a:cubicBezTo>
                <a:cubicBezTo>
                  <a:pt x="3175733" y="536109"/>
                  <a:pt x="3110769" y="599051"/>
                  <a:pt x="3169403" y="550190"/>
                </a:cubicBezTo>
                <a:cubicBezTo>
                  <a:pt x="3177822" y="543174"/>
                  <a:pt x="3184232" y="533959"/>
                  <a:pt x="3192651" y="526943"/>
                </a:cubicBezTo>
                <a:cubicBezTo>
                  <a:pt x="3199806" y="520981"/>
                  <a:pt x="3208889" y="517577"/>
                  <a:pt x="3215898" y="511444"/>
                </a:cubicBezTo>
                <a:cubicBezTo>
                  <a:pt x="3229644" y="499417"/>
                  <a:pt x="3239447" y="482831"/>
                  <a:pt x="3254644" y="472699"/>
                </a:cubicBezTo>
                <a:cubicBezTo>
                  <a:pt x="3262393" y="467533"/>
                  <a:pt x="3270882" y="463333"/>
                  <a:pt x="3277891" y="457200"/>
                </a:cubicBezTo>
                <a:cubicBezTo>
                  <a:pt x="3291637" y="445173"/>
                  <a:pt x="3303722" y="431370"/>
                  <a:pt x="3316637" y="418455"/>
                </a:cubicBezTo>
                <a:cubicBezTo>
                  <a:pt x="3321803" y="413289"/>
                  <a:pt x="3326057" y="407009"/>
                  <a:pt x="3332136" y="402956"/>
                </a:cubicBezTo>
                <a:cubicBezTo>
                  <a:pt x="3347634" y="392624"/>
                  <a:pt x="3365459" y="385131"/>
                  <a:pt x="3378630" y="371960"/>
                </a:cubicBezTo>
                <a:cubicBezTo>
                  <a:pt x="3383796" y="366794"/>
                  <a:pt x="3388424" y="361025"/>
                  <a:pt x="3394129" y="356461"/>
                </a:cubicBezTo>
                <a:cubicBezTo>
                  <a:pt x="3401401" y="350643"/>
                  <a:pt x="3410305" y="347024"/>
                  <a:pt x="3417376" y="340963"/>
                </a:cubicBezTo>
                <a:cubicBezTo>
                  <a:pt x="3428470" y="331454"/>
                  <a:pt x="3438041" y="320298"/>
                  <a:pt x="3448373" y="309966"/>
                </a:cubicBezTo>
                <a:cubicBezTo>
                  <a:pt x="3456122" y="302217"/>
                  <a:pt x="3465541" y="295837"/>
                  <a:pt x="3471620" y="286719"/>
                </a:cubicBezTo>
                <a:cubicBezTo>
                  <a:pt x="3476786" y="278970"/>
                  <a:pt x="3481301" y="270744"/>
                  <a:pt x="3487119" y="263472"/>
                </a:cubicBezTo>
                <a:cubicBezTo>
                  <a:pt x="3531278" y="208273"/>
                  <a:pt x="3470424" y="296263"/>
                  <a:pt x="3518115" y="224726"/>
                </a:cubicBezTo>
                <a:lnTo>
                  <a:pt x="3556861" y="108488"/>
                </a:lnTo>
                <a:lnTo>
                  <a:pt x="3564610" y="85241"/>
                </a:lnTo>
                <a:lnTo>
                  <a:pt x="3572359" y="61994"/>
                </a:lnTo>
                <a:cubicBezTo>
                  <a:pt x="3563597" y="18182"/>
                  <a:pt x="3577781" y="23248"/>
                  <a:pt x="3549112" y="23248"/>
                </a:cubicBezTo>
              </a:path>
            </a:pathLst>
          </a:cu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TextBox 62"/>
          <p:cNvSpPr txBox="1"/>
          <p:nvPr/>
        </p:nvSpPr>
        <p:spPr>
          <a:xfrm>
            <a:off x="4883806" y="2716459"/>
            <a:ext cx="1073491" cy="431102"/>
          </a:xfrm>
          <a:prstGeom prst="rect">
            <a:avLst/>
          </a:prstGeom>
          <a:noFill/>
        </p:spPr>
        <p:txBody>
          <a:bodyPr wrap="square" rtlCol="0">
            <a:spAutoFit/>
          </a:bodyPr>
          <a:lstStyle/>
          <a:p>
            <a:r>
              <a:rPr lang="en-US" sz="1200" dirty="0"/>
              <a:t>Disconnect here</a:t>
            </a:r>
          </a:p>
        </p:txBody>
      </p:sp>
      <p:sp>
        <p:nvSpPr>
          <p:cNvPr id="4" name="Slide Number Placeholder 3">
            <a:extLst>
              <a:ext uri="{FF2B5EF4-FFF2-40B4-BE49-F238E27FC236}">
                <a16:creationId xmlns:a16="http://schemas.microsoft.com/office/drawing/2014/main" id="{4B931AE6-5611-4C72-B2A1-A1578B1D8F5C}"/>
              </a:ext>
            </a:extLst>
          </p:cNvPr>
          <p:cNvSpPr>
            <a:spLocks noGrp="1"/>
          </p:cNvSpPr>
          <p:nvPr>
            <p:ph type="sldNum" sz="quarter" idx="12"/>
          </p:nvPr>
        </p:nvSpPr>
        <p:spPr/>
        <p:txBody>
          <a:bodyPr/>
          <a:lstStyle/>
          <a:p>
            <a:fld id="{D707E1AF-4B98-46E0-B9A5-655E3FA2D7F2}" type="slidenum">
              <a:rPr lang="en-US" smtClean="0"/>
              <a:t>8</a:t>
            </a:fld>
            <a:endParaRPr lang="en-US"/>
          </a:p>
        </p:txBody>
      </p:sp>
    </p:spTree>
    <p:extLst>
      <p:ext uri="{BB962C8B-B14F-4D97-AF65-F5344CB8AC3E}">
        <p14:creationId xmlns:p14="http://schemas.microsoft.com/office/powerpoint/2010/main" val="40154432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TextBox 79"/>
          <p:cNvSpPr txBox="1"/>
          <p:nvPr/>
        </p:nvSpPr>
        <p:spPr>
          <a:xfrm>
            <a:off x="2123193" y="265876"/>
            <a:ext cx="7909609" cy="584775"/>
          </a:xfrm>
          <a:prstGeom prst="rect">
            <a:avLst/>
          </a:prstGeom>
          <a:noFill/>
        </p:spPr>
        <p:txBody>
          <a:bodyPr wrap="square" rtlCol="0">
            <a:spAutoFit/>
          </a:bodyPr>
          <a:lstStyle/>
          <a:p>
            <a:r>
              <a:rPr lang="en-US" sz="3200" dirty="0"/>
              <a:t>Measuring Current in a Simple Motor Circuit</a:t>
            </a:r>
          </a:p>
        </p:txBody>
      </p:sp>
      <p:grpSp>
        <p:nvGrpSpPr>
          <p:cNvPr id="2" name="Group 1">
            <a:extLst>
              <a:ext uri="{FF2B5EF4-FFF2-40B4-BE49-F238E27FC236}">
                <a16:creationId xmlns:a16="http://schemas.microsoft.com/office/drawing/2014/main" id="{BD6F6D8E-A6DD-4542-AD0D-78EDEDB0782A}"/>
              </a:ext>
            </a:extLst>
          </p:cNvPr>
          <p:cNvGrpSpPr/>
          <p:nvPr/>
        </p:nvGrpSpPr>
        <p:grpSpPr>
          <a:xfrm>
            <a:off x="1515466" y="1454727"/>
            <a:ext cx="7679017" cy="2860611"/>
            <a:chOff x="2171565" y="1251868"/>
            <a:chExt cx="7992887" cy="2924925"/>
          </a:xfrm>
        </p:grpSpPr>
        <p:cxnSp>
          <p:nvCxnSpPr>
            <p:cNvPr id="68" name="Straight Connector 67"/>
            <p:cNvCxnSpPr/>
            <p:nvPr/>
          </p:nvCxnSpPr>
          <p:spPr>
            <a:xfrm flipH="1">
              <a:off x="6564052" y="3068960"/>
              <a:ext cx="404428" cy="0"/>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grpSp>
          <p:nvGrpSpPr>
            <p:cNvPr id="29" name="Group 28"/>
            <p:cNvGrpSpPr/>
            <p:nvPr/>
          </p:nvGrpSpPr>
          <p:grpSpPr>
            <a:xfrm>
              <a:off x="6953436" y="2718212"/>
              <a:ext cx="1656184" cy="684076"/>
              <a:chOff x="3347864" y="2467750"/>
              <a:chExt cx="1656184" cy="684076"/>
            </a:xfrm>
          </p:grpSpPr>
          <p:grpSp>
            <p:nvGrpSpPr>
              <p:cNvPr id="16" name="Group 15"/>
              <p:cNvGrpSpPr/>
              <p:nvPr/>
            </p:nvGrpSpPr>
            <p:grpSpPr>
              <a:xfrm>
                <a:off x="3653898" y="2467750"/>
                <a:ext cx="1044116" cy="684076"/>
                <a:chOff x="3599892" y="2924944"/>
                <a:chExt cx="1044116" cy="684076"/>
              </a:xfrm>
            </p:grpSpPr>
            <p:sp>
              <p:nvSpPr>
                <p:cNvPr id="14" name="Rectangle 13"/>
                <p:cNvSpPr/>
                <p:nvPr/>
              </p:nvSpPr>
              <p:spPr>
                <a:xfrm>
                  <a:off x="3599892" y="3032956"/>
                  <a:ext cx="1044116" cy="46805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3743908" y="2924944"/>
                  <a:ext cx="792088" cy="6840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3923928" y="3032956"/>
                  <a:ext cx="504056" cy="461665"/>
                </a:xfrm>
                <a:prstGeom prst="rect">
                  <a:avLst/>
                </a:prstGeom>
                <a:noFill/>
              </p:spPr>
              <p:txBody>
                <a:bodyPr wrap="square" rtlCol="0">
                  <a:spAutoFit/>
                </a:bodyPr>
                <a:lstStyle/>
                <a:p>
                  <a:r>
                    <a:rPr lang="en-US" sz="2400" b="1" dirty="0">
                      <a:solidFill>
                        <a:srgbClr val="FFFF00"/>
                      </a:solidFill>
                    </a:rPr>
                    <a:t>M</a:t>
                  </a:r>
                </a:p>
              </p:txBody>
            </p:sp>
          </p:grpSp>
          <p:cxnSp>
            <p:nvCxnSpPr>
              <p:cNvPr id="18" name="Straight Connector 17"/>
              <p:cNvCxnSpPr/>
              <p:nvPr/>
            </p:nvCxnSpPr>
            <p:spPr>
              <a:xfrm flipV="1">
                <a:off x="4698014" y="2813738"/>
                <a:ext cx="198022" cy="3194"/>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flipV="1">
                <a:off x="3455876" y="2809788"/>
                <a:ext cx="198022" cy="3194"/>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
            <p:nvSpPr>
              <p:cNvPr id="21" name="Oval 20"/>
              <p:cNvSpPr/>
              <p:nvPr/>
            </p:nvSpPr>
            <p:spPr>
              <a:xfrm>
                <a:off x="3347864" y="2744924"/>
                <a:ext cx="144016" cy="18002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p:cNvSpPr/>
              <p:nvPr/>
            </p:nvSpPr>
            <p:spPr>
              <a:xfrm>
                <a:off x="4860032" y="2708920"/>
                <a:ext cx="144016" cy="18002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52" name="Straight Connector 51"/>
            <p:cNvCxnSpPr/>
            <p:nvPr/>
          </p:nvCxnSpPr>
          <p:spPr>
            <a:xfrm>
              <a:off x="8537613" y="3042248"/>
              <a:ext cx="1038421" cy="0"/>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grpSp>
          <p:nvGrpSpPr>
            <p:cNvPr id="55" name="Group 54"/>
            <p:cNvGrpSpPr/>
            <p:nvPr/>
          </p:nvGrpSpPr>
          <p:grpSpPr>
            <a:xfrm>
              <a:off x="6953436" y="1556793"/>
              <a:ext cx="1575176" cy="486345"/>
              <a:chOff x="3851920" y="2339588"/>
              <a:chExt cx="1575176" cy="486345"/>
            </a:xfrm>
          </p:grpSpPr>
          <p:grpSp>
            <p:nvGrpSpPr>
              <p:cNvPr id="45" name="Group 44"/>
              <p:cNvGrpSpPr/>
              <p:nvPr/>
            </p:nvGrpSpPr>
            <p:grpSpPr>
              <a:xfrm>
                <a:off x="3851920" y="2519899"/>
                <a:ext cx="1575176" cy="306034"/>
                <a:chOff x="3527883" y="3843046"/>
                <a:chExt cx="1575176" cy="306034"/>
              </a:xfrm>
            </p:grpSpPr>
            <p:grpSp>
              <p:nvGrpSpPr>
                <p:cNvPr id="39" name="Group 38"/>
                <p:cNvGrpSpPr/>
                <p:nvPr/>
              </p:nvGrpSpPr>
              <p:grpSpPr>
                <a:xfrm rot="5400000">
                  <a:off x="4707015" y="3753036"/>
                  <a:ext cx="180020" cy="612068"/>
                  <a:chOff x="3905926" y="3843046"/>
                  <a:chExt cx="180020" cy="612068"/>
                </a:xfrm>
              </p:grpSpPr>
              <p:cxnSp>
                <p:nvCxnSpPr>
                  <p:cNvPr id="35" name="Straight Connector 34"/>
                  <p:cNvCxnSpPr>
                    <a:endCxn id="36" idx="2"/>
                  </p:cNvCxnSpPr>
                  <p:nvPr/>
                </p:nvCxnSpPr>
                <p:spPr>
                  <a:xfrm flipV="1">
                    <a:off x="3995936" y="3987062"/>
                    <a:ext cx="0" cy="468052"/>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
                <p:nvSpPr>
                  <p:cNvPr id="36" name="Oval 35"/>
                  <p:cNvSpPr/>
                  <p:nvPr/>
                </p:nvSpPr>
                <p:spPr>
                  <a:xfrm rot="16200000">
                    <a:off x="3923928" y="3825044"/>
                    <a:ext cx="144016" cy="18002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0" name="Group 39"/>
                <p:cNvGrpSpPr/>
                <p:nvPr/>
              </p:nvGrpSpPr>
              <p:grpSpPr>
                <a:xfrm rot="5400000" flipH="1" flipV="1">
                  <a:off x="3743907" y="3753036"/>
                  <a:ext cx="180020" cy="612068"/>
                  <a:chOff x="3905926" y="3843046"/>
                  <a:chExt cx="180020" cy="612068"/>
                </a:xfrm>
              </p:grpSpPr>
              <p:cxnSp>
                <p:nvCxnSpPr>
                  <p:cNvPr id="41" name="Straight Connector 40"/>
                  <p:cNvCxnSpPr>
                    <a:endCxn id="42" idx="2"/>
                  </p:cNvCxnSpPr>
                  <p:nvPr/>
                </p:nvCxnSpPr>
                <p:spPr>
                  <a:xfrm flipV="1">
                    <a:off x="3995936" y="3987062"/>
                    <a:ext cx="0" cy="468052"/>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
                <p:nvSpPr>
                  <p:cNvPr id="42" name="Oval 41"/>
                  <p:cNvSpPr/>
                  <p:nvPr/>
                </p:nvSpPr>
                <p:spPr>
                  <a:xfrm rot="16200000">
                    <a:off x="3923928" y="3825044"/>
                    <a:ext cx="144016" cy="18002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44" name="Straight Connector 43"/>
                <p:cNvCxnSpPr/>
                <p:nvPr/>
              </p:nvCxnSpPr>
              <p:spPr>
                <a:xfrm flipV="1">
                  <a:off x="4112949" y="3843046"/>
                  <a:ext cx="351039" cy="216024"/>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54" name="TextBox 53"/>
              <p:cNvSpPr txBox="1"/>
              <p:nvPr/>
            </p:nvSpPr>
            <p:spPr>
              <a:xfrm>
                <a:off x="4133631" y="2339588"/>
                <a:ext cx="360040" cy="369332"/>
              </a:xfrm>
              <a:prstGeom prst="rect">
                <a:avLst/>
              </a:prstGeom>
              <a:noFill/>
            </p:spPr>
            <p:txBody>
              <a:bodyPr wrap="square" rtlCol="0">
                <a:spAutoFit/>
              </a:bodyPr>
              <a:lstStyle/>
              <a:p>
                <a:r>
                  <a:rPr lang="en-US" dirty="0"/>
                  <a:t>S</a:t>
                </a:r>
              </a:p>
            </p:txBody>
          </p:sp>
        </p:grpSp>
        <p:cxnSp>
          <p:nvCxnSpPr>
            <p:cNvPr id="48" name="Straight Connector 47"/>
            <p:cNvCxnSpPr/>
            <p:nvPr/>
          </p:nvCxnSpPr>
          <p:spPr>
            <a:xfrm>
              <a:off x="8501609" y="1926124"/>
              <a:ext cx="1038421" cy="0"/>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grpSp>
          <p:nvGrpSpPr>
            <p:cNvPr id="78" name="Group 77"/>
            <p:cNvGrpSpPr/>
            <p:nvPr/>
          </p:nvGrpSpPr>
          <p:grpSpPr>
            <a:xfrm>
              <a:off x="9329700" y="1844824"/>
              <a:ext cx="834752" cy="1269432"/>
              <a:chOff x="5472100" y="1628800"/>
              <a:chExt cx="834752" cy="1269432"/>
            </a:xfrm>
          </p:grpSpPr>
          <p:grpSp>
            <p:nvGrpSpPr>
              <p:cNvPr id="33" name="Group 32"/>
              <p:cNvGrpSpPr/>
              <p:nvPr/>
            </p:nvGrpSpPr>
            <p:grpSpPr>
              <a:xfrm>
                <a:off x="5472100" y="1656095"/>
                <a:ext cx="533400" cy="1242137"/>
                <a:chOff x="6378860" y="2600909"/>
                <a:chExt cx="533400" cy="1242137"/>
              </a:xfrm>
            </p:grpSpPr>
            <p:grpSp>
              <p:nvGrpSpPr>
                <p:cNvPr id="12" name="Group 11"/>
                <p:cNvGrpSpPr/>
                <p:nvPr/>
              </p:nvGrpSpPr>
              <p:grpSpPr>
                <a:xfrm>
                  <a:off x="6378860" y="2924944"/>
                  <a:ext cx="533400" cy="594556"/>
                  <a:chOff x="6378860" y="2924944"/>
                  <a:chExt cx="533400" cy="594556"/>
                </a:xfrm>
              </p:grpSpPr>
              <p:cxnSp>
                <p:nvCxnSpPr>
                  <p:cNvPr id="5" name="Straight Connector 4"/>
                  <p:cNvCxnSpPr/>
                  <p:nvPr/>
                </p:nvCxnSpPr>
                <p:spPr>
                  <a:xfrm>
                    <a:off x="6378860" y="2924944"/>
                    <a:ext cx="533400"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6378860" y="3153544"/>
                    <a:ext cx="533400"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6378860" y="3382144"/>
                    <a:ext cx="533400"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6493160" y="3051448"/>
                    <a:ext cx="266700"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6498468" y="3267472"/>
                    <a:ext cx="266700"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6498468" y="3519500"/>
                    <a:ext cx="266700" cy="0"/>
                  </a:xfrm>
                  <a:prstGeom prst="line">
                    <a:avLst/>
                  </a:prstGeom>
                  <a:ln w="57150"/>
                </p:spPr>
                <p:style>
                  <a:lnRef idx="1">
                    <a:schemeClr val="accent1"/>
                  </a:lnRef>
                  <a:fillRef idx="0">
                    <a:schemeClr val="accent1"/>
                  </a:fillRef>
                  <a:effectRef idx="0">
                    <a:schemeClr val="accent1"/>
                  </a:effectRef>
                  <a:fontRef idx="minor">
                    <a:schemeClr val="tx1"/>
                  </a:fontRef>
                </p:style>
              </p:cxnSp>
            </p:grpSp>
            <p:grpSp>
              <p:nvGrpSpPr>
                <p:cNvPr id="26" name="Group 25"/>
                <p:cNvGrpSpPr/>
                <p:nvPr/>
              </p:nvGrpSpPr>
              <p:grpSpPr>
                <a:xfrm rot="16200000">
                  <a:off x="6453209" y="2663916"/>
                  <a:ext cx="306034" cy="180020"/>
                  <a:chOff x="4850414" y="2861320"/>
                  <a:chExt cx="306034" cy="180020"/>
                </a:xfrm>
              </p:grpSpPr>
              <p:cxnSp>
                <p:nvCxnSpPr>
                  <p:cNvPr id="24" name="Straight Connector 23"/>
                  <p:cNvCxnSpPr/>
                  <p:nvPr/>
                </p:nvCxnSpPr>
                <p:spPr>
                  <a:xfrm flipV="1">
                    <a:off x="4850414" y="2966138"/>
                    <a:ext cx="198022" cy="3194"/>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
                <p:nvSpPr>
                  <p:cNvPr id="25" name="Oval 24"/>
                  <p:cNvSpPr/>
                  <p:nvPr/>
                </p:nvSpPr>
                <p:spPr>
                  <a:xfrm>
                    <a:off x="5012432" y="2861320"/>
                    <a:ext cx="144016" cy="18002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0" name="Group 29"/>
                <p:cNvGrpSpPr/>
                <p:nvPr/>
              </p:nvGrpSpPr>
              <p:grpSpPr>
                <a:xfrm rot="5400000">
                  <a:off x="6489213" y="3600019"/>
                  <a:ext cx="306034" cy="180020"/>
                  <a:chOff x="4850414" y="2861320"/>
                  <a:chExt cx="306034" cy="180020"/>
                </a:xfrm>
              </p:grpSpPr>
              <p:cxnSp>
                <p:nvCxnSpPr>
                  <p:cNvPr id="31" name="Straight Connector 30"/>
                  <p:cNvCxnSpPr/>
                  <p:nvPr/>
                </p:nvCxnSpPr>
                <p:spPr>
                  <a:xfrm flipV="1">
                    <a:off x="4850414" y="2966138"/>
                    <a:ext cx="198022" cy="3194"/>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
                <p:nvSpPr>
                  <p:cNvPr id="32" name="Oval 31"/>
                  <p:cNvSpPr/>
                  <p:nvPr/>
                </p:nvSpPr>
                <p:spPr>
                  <a:xfrm>
                    <a:off x="5012432" y="2861320"/>
                    <a:ext cx="144016" cy="18002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62" name="TextBox 61"/>
              <p:cNvSpPr txBox="1"/>
              <p:nvPr/>
            </p:nvSpPr>
            <p:spPr>
              <a:xfrm>
                <a:off x="5760132" y="1628800"/>
                <a:ext cx="546720" cy="369332"/>
              </a:xfrm>
              <a:prstGeom prst="rect">
                <a:avLst/>
              </a:prstGeom>
              <a:noFill/>
            </p:spPr>
            <p:txBody>
              <a:bodyPr wrap="square" rtlCol="0">
                <a:spAutoFit/>
              </a:bodyPr>
              <a:lstStyle/>
              <a:p>
                <a:r>
                  <a:rPr lang="en-US" dirty="0"/>
                  <a:t>+</a:t>
                </a:r>
              </a:p>
            </p:txBody>
          </p:sp>
        </p:grpSp>
        <p:grpSp>
          <p:nvGrpSpPr>
            <p:cNvPr id="46" name="Group 45"/>
            <p:cNvGrpSpPr/>
            <p:nvPr/>
          </p:nvGrpSpPr>
          <p:grpSpPr>
            <a:xfrm>
              <a:off x="4943872" y="2744924"/>
              <a:ext cx="1656184" cy="684076"/>
              <a:chOff x="3347864" y="2467750"/>
              <a:chExt cx="1656184" cy="684076"/>
            </a:xfrm>
          </p:grpSpPr>
          <p:grpSp>
            <p:nvGrpSpPr>
              <p:cNvPr id="49" name="Group 48"/>
              <p:cNvGrpSpPr/>
              <p:nvPr/>
            </p:nvGrpSpPr>
            <p:grpSpPr>
              <a:xfrm>
                <a:off x="3653898" y="2467750"/>
                <a:ext cx="1044116" cy="684076"/>
                <a:chOff x="3599892" y="2924944"/>
                <a:chExt cx="1044116" cy="684076"/>
              </a:xfrm>
            </p:grpSpPr>
            <p:sp>
              <p:nvSpPr>
                <p:cNvPr id="64" name="Rectangle 63"/>
                <p:cNvSpPr/>
                <p:nvPr/>
              </p:nvSpPr>
              <p:spPr>
                <a:xfrm>
                  <a:off x="3599892" y="3032956"/>
                  <a:ext cx="1044116" cy="46805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Oval 64"/>
                <p:cNvSpPr/>
                <p:nvPr/>
              </p:nvSpPr>
              <p:spPr>
                <a:xfrm>
                  <a:off x="3743908" y="2924944"/>
                  <a:ext cx="792088" cy="6840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TextBox 65"/>
                <p:cNvSpPr txBox="1"/>
                <p:nvPr/>
              </p:nvSpPr>
              <p:spPr>
                <a:xfrm>
                  <a:off x="3923928" y="3032956"/>
                  <a:ext cx="504056" cy="461665"/>
                </a:xfrm>
                <a:prstGeom prst="rect">
                  <a:avLst/>
                </a:prstGeom>
                <a:noFill/>
              </p:spPr>
              <p:txBody>
                <a:bodyPr wrap="square" rtlCol="0">
                  <a:spAutoFit/>
                </a:bodyPr>
                <a:lstStyle/>
                <a:p>
                  <a:r>
                    <a:rPr lang="en-US" sz="2400" b="1" dirty="0">
                      <a:solidFill>
                        <a:srgbClr val="FFFF00"/>
                      </a:solidFill>
                    </a:rPr>
                    <a:t>M</a:t>
                  </a:r>
                </a:p>
              </p:txBody>
            </p:sp>
          </p:grpSp>
          <p:cxnSp>
            <p:nvCxnSpPr>
              <p:cNvPr id="50" name="Straight Connector 49"/>
              <p:cNvCxnSpPr/>
              <p:nvPr/>
            </p:nvCxnSpPr>
            <p:spPr>
              <a:xfrm flipV="1">
                <a:off x="4698014" y="2813738"/>
                <a:ext cx="198022" cy="3194"/>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flipV="1">
                <a:off x="3455876" y="2809788"/>
                <a:ext cx="198022" cy="3194"/>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
            <p:nvSpPr>
              <p:cNvPr id="53" name="Oval 52"/>
              <p:cNvSpPr/>
              <p:nvPr/>
            </p:nvSpPr>
            <p:spPr>
              <a:xfrm>
                <a:off x="3347864" y="2744924"/>
                <a:ext cx="144016" cy="18002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Oval 62"/>
              <p:cNvSpPr/>
              <p:nvPr/>
            </p:nvSpPr>
            <p:spPr>
              <a:xfrm>
                <a:off x="4860032" y="2708920"/>
                <a:ext cx="144016" cy="18002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67" name="Straight Connector 66"/>
            <p:cNvCxnSpPr/>
            <p:nvPr/>
          </p:nvCxnSpPr>
          <p:spPr>
            <a:xfrm flipH="1">
              <a:off x="4979876" y="1952836"/>
              <a:ext cx="2016224" cy="0"/>
            </a:xfrm>
            <a:prstGeom prst="line">
              <a:avLst/>
            </a:prstGeom>
            <a:ln w="57150">
              <a:solidFill>
                <a:schemeClr val="accent3"/>
              </a:solidFill>
              <a:prstDash val="sysDot"/>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5015880" y="1935126"/>
              <a:ext cx="0" cy="1169839"/>
            </a:xfrm>
            <a:prstGeom prst="line">
              <a:avLst/>
            </a:prstGeom>
            <a:ln w="57150">
              <a:solidFill>
                <a:schemeClr val="accent3"/>
              </a:solidFill>
              <a:prstDash val="sysDot"/>
            </a:ln>
          </p:spPr>
          <p:style>
            <a:lnRef idx="1">
              <a:schemeClr val="accent1"/>
            </a:lnRef>
            <a:fillRef idx="0">
              <a:schemeClr val="accent1"/>
            </a:fillRef>
            <a:effectRef idx="0">
              <a:schemeClr val="accent1"/>
            </a:effectRef>
            <a:fontRef idx="minor">
              <a:schemeClr val="tx1"/>
            </a:fontRef>
          </p:style>
        </p:cxnSp>
        <p:pic>
          <p:nvPicPr>
            <p:cNvPr id="58" name="Picture 4" descr="http://t1.gstatic.com/images?q=tbn:ANd9GcS7mSNLpmqkZKPjLLTLn_qY_-og5UP1QOJLp0pkGI64svYoJGyKSw"/>
            <p:cNvPicPr>
              <a:picLocks noChangeAspect="1" noChangeArrowheads="1"/>
            </p:cNvPicPr>
            <p:nvPr/>
          </p:nvPicPr>
          <p:blipFill rotWithShape="1">
            <a:blip r:embed="rId2">
              <a:extLst>
                <a:ext uri="{28A0092B-C50C-407E-A947-70E740481C1C}">
                  <a14:useLocalDpi xmlns:a14="http://schemas.microsoft.com/office/drawing/2010/main" val="0"/>
                </a:ext>
              </a:extLst>
            </a:blip>
            <a:srcRect l="10307" t="25154" r="38846" b="5765"/>
            <a:stretch/>
          </p:blipFill>
          <p:spPr bwMode="auto">
            <a:xfrm>
              <a:off x="2171565" y="2003085"/>
              <a:ext cx="1123627" cy="2038027"/>
            </a:xfrm>
            <a:prstGeom prst="rect">
              <a:avLst/>
            </a:prstGeom>
            <a:noFill/>
            <a:extLst>
              <a:ext uri="{909E8E84-426E-40DD-AFC4-6F175D3DCCD1}">
                <a14:hiddenFill xmlns:a14="http://schemas.microsoft.com/office/drawing/2010/main">
                  <a:solidFill>
                    <a:srgbClr val="FFFFFF"/>
                  </a:solidFill>
                </a14:hiddenFill>
              </a:ext>
            </a:extLst>
          </p:spPr>
        </p:pic>
        <p:grpSp>
          <p:nvGrpSpPr>
            <p:cNvPr id="61" name="Group 60"/>
            <p:cNvGrpSpPr/>
            <p:nvPr/>
          </p:nvGrpSpPr>
          <p:grpSpPr>
            <a:xfrm>
              <a:off x="6564052" y="1251868"/>
              <a:ext cx="108012" cy="904386"/>
              <a:chOff x="4752020" y="4520021"/>
              <a:chExt cx="108012" cy="904386"/>
            </a:xfrm>
            <a:scene3d>
              <a:camera prst="orthographicFront">
                <a:rot lat="0" lon="0" rev="15000000"/>
              </a:camera>
              <a:lightRig rig="threePt" dir="t"/>
            </a:scene3d>
          </p:grpSpPr>
          <p:sp>
            <p:nvSpPr>
              <p:cNvPr id="76" name="Rectangle 75"/>
              <p:cNvSpPr/>
              <p:nvPr/>
            </p:nvSpPr>
            <p:spPr>
              <a:xfrm>
                <a:off x="4752020" y="5013176"/>
                <a:ext cx="108012" cy="411231"/>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7" name="Straight Connector 76"/>
              <p:cNvCxnSpPr>
                <a:endCxn id="76" idx="0"/>
              </p:cNvCxnSpPr>
              <p:nvPr/>
            </p:nvCxnSpPr>
            <p:spPr>
              <a:xfrm>
                <a:off x="4806026" y="4520021"/>
                <a:ext cx="0" cy="493155"/>
              </a:xfrm>
              <a:prstGeom prst="line">
                <a:avLst/>
              </a:prstGeom>
              <a:ln w="381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grpSp>
          <p:nvGrpSpPr>
            <p:cNvPr id="71" name="Group 70"/>
            <p:cNvGrpSpPr/>
            <p:nvPr/>
          </p:nvGrpSpPr>
          <p:grpSpPr>
            <a:xfrm>
              <a:off x="4546445" y="2455040"/>
              <a:ext cx="108012" cy="904386"/>
              <a:chOff x="5112060" y="4481275"/>
              <a:chExt cx="108012" cy="904386"/>
            </a:xfrm>
            <a:scene3d>
              <a:camera prst="orthographicFront">
                <a:rot lat="0" lon="0" rev="15000000"/>
              </a:camera>
              <a:lightRig rig="threePt" dir="t"/>
            </a:scene3d>
          </p:grpSpPr>
          <p:sp>
            <p:nvSpPr>
              <p:cNvPr id="74" name="Rectangle 73"/>
              <p:cNvSpPr/>
              <p:nvPr/>
            </p:nvSpPr>
            <p:spPr>
              <a:xfrm>
                <a:off x="5112060" y="4974430"/>
                <a:ext cx="108012" cy="411231"/>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5" name="Straight Connector 74"/>
              <p:cNvCxnSpPr>
                <a:endCxn id="74" idx="0"/>
              </p:cNvCxnSpPr>
              <p:nvPr/>
            </p:nvCxnSpPr>
            <p:spPr>
              <a:xfrm>
                <a:off x="5166066" y="4481275"/>
                <a:ext cx="0" cy="493155"/>
              </a:xfrm>
              <a:prstGeom prst="line">
                <a:avLst/>
              </a:prstGeom>
              <a:ln w="381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sp>
          <p:nvSpPr>
            <p:cNvPr id="3" name="Freeform 2"/>
            <p:cNvSpPr/>
            <p:nvPr/>
          </p:nvSpPr>
          <p:spPr>
            <a:xfrm>
              <a:off x="3275308" y="1433594"/>
              <a:ext cx="2890434" cy="2386739"/>
            </a:xfrm>
            <a:custGeom>
              <a:avLst/>
              <a:gdLst>
                <a:gd name="connsiteX0" fmla="*/ 0 w 2890434"/>
                <a:gd name="connsiteY0" fmla="*/ 2332495 h 2386739"/>
                <a:gd name="connsiteX1" fmla="*/ 139485 w 2890434"/>
                <a:gd name="connsiteY1" fmla="*/ 2371241 h 2386739"/>
                <a:gd name="connsiteX2" fmla="*/ 162733 w 2890434"/>
                <a:gd name="connsiteY2" fmla="*/ 2378990 h 2386739"/>
                <a:gd name="connsiteX3" fmla="*/ 185980 w 2890434"/>
                <a:gd name="connsiteY3" fmla="*/ 2386739 h 2386739"/>
                <a:gd name="connsiteX4" fmla="*/ 255723 w 2890434"/>
                <a:gd name="connsiteY4" fmla="*/ 2378990 h 2386739"/>
                <a:gd name="connsiteX5" fmla="*/ 302217 w 2890434"/>
                <a:gd name="connsiteY5" fmla="*/ 2363492 h 2386739"/>
                <a:gd name="connsiteX6" fmla="*/ 317716 w 2890434"/>
                <a:gd name="connsiteY6" fmla="*/ 2347993 h 2386739"/>
                <a:gd name="connsiteX7" fmla="*/ 348712 w 2890434"/>
                <a:gd name="connsiteY7" fmla="*/ 2340244 h 2386739"/>
                <a:gd name="connsiteX8" fmla="*/ 371960 w 2890434"/>
                <a:gd name="connsiteY8" fmla="*/ 2332495 h 2386739"/>
                <a:gd name="connsiteX9" fmla="*/ 387458 w 2890434"/>
                <a:gd name="connsiteY9" fmla="*/ 2309248 h 2386739"/>
                <a:gd name="connsiteX10" fmla="*/ 402956 w 2890434"/>
                <a:gd name="connsiteY10" fmla="*/ 2293749 h 2386739"/>
                <a:gd name="connsiteX11" fmla="*/ 433953 w 2890434"/>
                <a:gd name="connsiteY11" fmla="*/ 2247254 h 2386739"/>
                <a:gd name="connsiteX12" fmla="*/ 449451 w 2890434"/>
                <a:gd name="connsiteY12" fmla="*/ 2224007 h 2386739"/>
                <a:gd name="connsiteX13" fmla="*/ 457200 w 2890434"/>
                <a:gd name="connsiteY13" fmla="*/ 2200760 h 2386739"/>
                <a:gd name="connsiteX14" fmla="*/ 472699 w 2890434"/>
                <a:gd name="connsiteY14" fmla="*/ 2185261 h 2386739"/>
                <a:gd name="connsiteX15" fmla="*/ 495946 w 2890434"/>
                <a:gd name="connsiteY15" fmla="*/ 2061275 h 2386739"/>
                <a:gd name="connsiteX16" fmla="*/ 488197 w 2890434"/>
                <a:gd name="connsiteY16" fmla="*/ 1906292 h 2386739"/>
                <a:gd name="connsiteX17" fmla="*/ 480448 w 2890434"/>
                <a:gd name="connsiteY17" fmla="*/ 1883044 h 2386739"/>
                <a:gd name="connsiteX18" fmla="*/ 472699 w 2890434"/>
                <a:gd name="connsiteY18" fmla="*/ 1852048 h 2386739"/>
                <a:gd name="connsiteX19" fmla="*/ 449451 w 2890434"/>
                <a:gd name="connsiteY19" fmla="*/ 1766807 h 2386739"/>
                <a:gd name="connsiteX20" fmla="*/ 433953 w 2890434"/>
                <a:gd name="connsiteY20" fmla="*/ 1681566 h 2386739"/>
                <a:gd name="connsiteX21" fmla="*/ 418455 w 2890434"/>
                <a:gd name="connsiteY21" fmla="*/ 1611824 h 2386739"/>
                <a:gd name="connsiteX22" fmla="*/ 402956 w 2890434"/>
                <a:gd name="connsiteY22" fmla="*/ 1542082 h 2386739"/>
                <a:gd name="connsiteX23" fmla="*/ 387458 w 2890434"/>
                <a:gd name="connsiteY23" fmla="*/ 1371600 h 2386739"/>
                <a:gd name="connsiteX24" fmla="*/ 395207 w 2890434"/>
                <a:gd name="connsiteY24" fmla="*/ 1053885 h 2386739"/>
                <a:gd name="connsiteX25" fmla="*/ 410706 w 2890434"/>
                <a:gd name="connsiteY25" fmla="*/ 960895 h 2386739"/>
                <a:gd name="connsiteX26" fmla="*/ 418455 w 2890434"/>
                <a:gd name="connsiteY26" fmla="*/ 906651 h 2386739"/>
                <a:gd name="connsiteX27" fmla="*/ 426204 w 2890434"/>
                <a:gd name="connsiteY27" fmla="*/ 875654 h 2386739"/>
                <a:gd name="connsiteX28" fmla="*/ 433953 w 2890434"/>
                <a:gd name="connsiteY28" fmla="*/ 813661 h 2386739"/>
                <a:gd name="connsiteX29" fmla="*/ 441702 w 2890434"/>
                <a:gd name="connsiteY29" fmla="*/ 782665 h 2386739"/>
                <a:gd name="connsiteX30" fmla="*/ 449451 w 2890434"/>
                <a:gd name="connsiteY30" fmla="*/ 736170 h 2386739"/>
                <a:gd name="connsiteX31" fmla="*/ 457200 w 2890434"/>
                <a:gd name="connsiteY31" fmla="*/ 712922 h 2386739"/>
                <a:gd name="connsiteX32" fmla="*/ 464950 w 2890434"/>
                <a:gd name="connsiteY32" fmla="*/ 674176 h 2386739"/>
                <a:gd name="connsiteX33" fmla="*/ 472699 w 2890434"/>
                <a:gd name="connsiteY33" fmla="*/ 650929 h 2386739"/>
                <a:gd name="connsiteX34" fmla="*/ 480448 w 2890434"/>
                <a:gd name="connsiteY34" fmla="*/ 619932 h 2386739"/>
                <a:gd name="connsiteX35" fmla="*/ 503695 w 2890434"/>
                <a:gd name="connsiteY35" fmla="*/ 550190 h 2386739"/>
                <a:gd name="connsiteX36" fmla="*/ 511445 w 2890434"/>
                <a:gd name="connsiteY36" fmla="*/ 526943 h 2386739"/>
                <a:gd name="connsiteX37" fmla="*/ 534692 w 2890434"/>
                <a:gd name="connsiteY37" fmla="*/ 449451 h 2386739"/>
                <a:gd name="connsiteX38" fmla="*/ 550190 w 2890434"/>
                <a:gd name="connsiteY38" fmla="*/ 426204 h 2386739"/>
                <a:gd name="connsiteX39" fmla="*/ 581187 w 2890434"/>
                <a:gd name="connsiteY39" fmla="*/ 364210 h 2386739"/>
                <a:gd name="connsiteX40" fmla="*/ 604434 w 2890434"/>
                <a:gd name="connsiteY40" fmla="*/ 317715 h 2386739"/>
                <a:gd name="connsiteX41" fmla="*/ 619933 w 2890434"/>
                <a:gd name="connsiteY41" fmla="*/ 286719 h 2386739"/>
                <a:gd name="connsiteX42" fmla="*/ 643180 w 2890434"/>
                <a:gd name="connsiteY42" fmla="*/ 263471 h 2386739"/>
                <a:gd name="connsiteX43" fmla="*/ 650929 w 2890434"/>
                <a:gd name="connsiteY43" fmla="*/ 240224 h 2386739"/>
                <a:gd name="connsiteX44" fmla="*/ 674177 w 2890434"/>
                <a:gd name="connsiteY44" fmla="*/ 224726 h 2386739"/>
                <a:gd name="connsiteX45" fmla="*/ 689675 w 2890434"/>
                <a:gd name="connsiteY45" fmla="*/ 209227 h 2386739"/>
                <a:gd name="connsiteX46" fmla="*/ 728421 w 2890434"/>
                <a:gd name="connsiteY46" fmla="*/ 162732 h 2386739"/>
                <a:gd name="connsiteX47" fmla="*/ 774916 w 2890434"/>
                <a:gd name="connsiteY47" fmla="*/ 147234 h 2386739"/>
                <a:gd name="connsiteX48" fmla="*/ 829160 w 2890434"/>
                <a:gd name="connsiteY48" fmla="*/ 116238 h 2386739"/>
                <a:gd name="connsiteX49" fmla="*/ 852407 w 2890434"/>
                <a:gd name="connsiteY49" fmla="*/ 108488 h 2386739"/>
                <a:gd name="connsiteX50" fmla="*/ 883404 w 2890434"/>
                <a:gd name="connsiteY50" fmla="*/ 92990 h 2386739"/>
                <a:gd name="connsiteX51" fmla="*/ 922150 w 2890434"/>
                <a:gd name="connsiteY51" fmla="*/ 85241 h 2386739"/>
                <a:gd name="connsiteX52" fmla="*/ 953146 w 2890434"/>
                <a:gd name="connsiteY52" fmla="*/ 77492 h 2386739"/>
                <a:gd name="connsiteX53" fmla="*/ 991892 w 2890434"/>
                <a:gd name="connsiteY53" fmla="*/ 69743 h 2386739"/>
                <a:gd name="connsiteX54" fmla="*/ 1077133 w 2890434"/>
                <a:gd name="connsiteY54" fmla="*/ 54244 h 2386739"/>
                <a:gd name="connsiteX55" fmla="*/ 1131377 w 2890434"/>
                <a:gd name="connsiteY55" fmla="*/ 38746 h 2386739"/>
                <a:gd name="connsiteX56" fmla="*/ 1193370 w 2890434"/>
                <a:gd name="connsiteY56" fmla="*/ 30997 h 2386739"/>
                <a:gd name="connsiteX57" fmla="*/ 1317356 w 2890434"/>
                <a:gd name="connsiteY57" fmla="*/ 15499 h 2386739"/>
                <a:gd name="connsiteX58" fmla="*/ 1379350 w 2890434"/>
                <a:gd name="connsiteY58" fmla="*/ 7749 h 2386739"/>
                <a:gd name="connsiteX59" fmla="*/ 1464590 w 2890434"/>
                <a:gd name="connsiteY59" fmla="*/ 0 h 2386739"/>
                <a:gd name="connsiteX60" fmla="*/ 2022529 w 2890434"/>
                <a:gd name="connsiteY60" fmla="*/ 7749 h 2386739"/>
                <a:gd name="connsiteX61" fmla="*/ 2061275 w 2890434"/>
                <a:gd name="connsiteY61" fmla="*/ 15499 h 2386739"/>
                <a:gd name="connsiteX62" fmla="*/ 2123268 w 2890434"/>
                <a:gd name="connsiteY62" fmla="*/ 23248 h 2386739"/>
                <a:gd name="connsiteX63" fmla="*/ 2193011 w 2890434"/>
                <a:gd name="connsiteY63" fmla="*/ 38746 h 2386739"/>
                <a:gd name="connsiteX64" fmla="*/ 2216258 w 2890434"/>
                <a:gd name="connsiteY64" fmla="*/ 46495 h 2386739"/>
                <a:gd name="connsiteX65" fmla="*/ 2270502 w 2890434"/>
                <a:gd name="connsiteY65" fmla="*/ 54244 h 2386739"/>
                <a:gd name="connsiteX66" fmla="*/ 2347994 w 2890434"/>
                <a:gd name="connsiteY66" fmla="*/ 69743 h 2386739"/>
                <a:gd name="connsiteX67" fmla="*/ 2371241 w 2890434"/>
                <a:gd name="connsiteY67" fmla="*/ 77492 h 2386739"/>
                <a:gd name="connsiteX68" fmla="*/ 2440984 w 2890434"/>
                <a:gd name="connsiteY68" fmla="*/ 85241 h 2386739"/>
                <a:gd name="connsiteX69" fmla="*/ 2541723 w 2890434"/>
                <a:gd name="connsiteY69" fmla="*/ 100739 h 2386739"/>
                <a:gd name="connsiteX70" fmla="*/ 2564970 w 2890434"/>
                <a:gd name="connsiteY70" fmla="*/ 108488 h 2386739"/>
                <a:gd name="connsiteX71" fmla="*/ 2611465 w 2890434"/>
                <a:gd name="connsiteY71" fmla="*/ 116238 h 2386739"/>
                <a:gd name="connsiteX72" fmla="*/ 2712204 w 2890434"/>
                <a:gd name="connsiteY72" fmla="*/ 131736 h 2386739"/>
                <a:gd name="connsiteX73" fmla="*/ 2743200 w 2890434"/>
                <a:gd name="connsiteY73" fmla="*/ 139485 h 2386739"/>
                <a:gd name="connsiteX74" fmla="*/ 2890434 w 2890434"/>
                <a:gd name="connsiteY74" fmla="*/ 147234 h 2386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Lst>
              <a:rect l="l" t="t" r="r" b="b"/>
              <a:pathLst>
                <a:path w="2890434" h="2386739">
                  <a:moveTo>
                    <a:pt x="0" y="2332495"/>
                  </a:moveTo>
                  <a:cubicBezTo>
                    <a:pt x="108843" y="2359706"/>
                    <a:pt x="62677" y="2345639"/>
                    <a:pt x="139485" y="2371241"/>
                  </a:cubicBezTo>
                  <a:lnTo>
                    <a:pt x="162733" y="2378990"/>
                  </a:lnTo>
                  <a:lnTo>
                    <a:pt x="185980" y="2386739"/>
                  </a:lnTo>
                  <a:cubicBezTo>
                    <a:pt x="209228" y="2384156"/>
                    <a:pt x="232786" y="2383577"/>
                    <a:pt x="255723" y="2378990"/>
                  </a:cubicBezTo>
                  <a:cubicBezTo>
                    <a:pt x="271742" y="2375786"/>
                    <a:pt x="302217" y="2363492"/>
                    <a:pt x="302217" y="2363492"/>
                  </a:cubicBezTo>
                  <a:cubicBezTo>
                    <a:pt x="307383" y="2358326"/>
                    <a:pt x="311181" y="2351261"/>
                    <a:pt x="317716" y="2347993"/>
                  </a:cubicBezTo>
                  <a:cubicBezTo>
                    <a:pt x="327242" y="2343230"/>
                    <a:pt x="338472" y="2343170"/>
                    <a:pt x="348712" y="2340244"/>
                  </a:cubicBezTo>
                  <a:cubicBezTo>
                    <a:pt x="356566" y="2338000"/>
                    <a:pt x="364211" y="2335078"/>
                    <a:pt x="371960" y="2332495"/>
                  </a:cubicBezTo>
                  <a:cubicBezTo>
                    <a:pt x="377126" y="2324746"/>
                    <a:pt x="381640" y="2316520"/>
                    <a:pt x="387458" y="2309248"/>
                  </a:cubicBezTo>
                  <a:cubicBezTo>
                    <a:pt x="392022" y="2303543"/>
                    <a:pt x="398572" y="2299594"/>
                    <a:pt x="402956" y="2293749"/>
                  </a:cubicBezTo>
                  <a:cubicBezTo>
                    <a:pt x="414132" y="2278848"/>
                    <a:pt x="423621" y="2262752"/>
                    <a:pt x="433953" y="2247254"/>
                  </a:cubicBezTo>
                  <a:cubicBezTo>
                    <a:pt x="439119" y="2239505"/>
                    <a:pt x="446506" y="2232842"/>
                    <a:pt x="449451" y="2224007"/>
                  </a:cubicBezTo>
                  <a:cubicBezTo>
                    <a:pt x="452034" y="2216258"/>
                    <a:pt x="452997" y="2207764"/>
                    <a:pt x="457200" y="2200760"/>
                  </a:cubicBezTo>
                  <a:cubicBezTo>
                    <a:pt x="460959" y="2194495"/>
                    <a:pt x="467533" y="2190427"/>
                    <a:pt x="472699" y="2185261"/>
                  </a:cubicBezTo>
                  <a:cubicBezTo>
                    <a:pt x="496406" y="2114139"/>
                    <a:pt x="486571" y="2155022"/>
                    <a:pt x="495946" y="2061275"/>
                  </a:cubicBezTo>
                  <a:cubicBezTo>
                    <a:pt x="493363" y="2009614"/>
                    <a:pt x="492678" y="1957823"/>
                    <a:pt x="488197" y="1906292"/>
                  </a:cubicBezTo>
                  <a:cubicBezTo>
                    <a:pt x="487489" y="1898154"/>
                    <a:pt x="482692" y="1890898"/>
                    <a:pt x="480448" y="1883044"/>
                  </a:cubicBezTo>
                  <a:cubicBezTo>
                    <a:pt x="477522" y="1872804"/>
                    <a:pt x="474604" y="1862526"/>
                    <a:pt x="472699" y="1852048"/>
                  </a:cubicBezTo>
                  <a:cubicBezTo>
                    <a:pt x="459295" y="1778326"/>
                    <a:pt x="475662" y="1819227"/>
                    <a:pt x="449451" y="1766807"/>
                  </a:cubicBezTo>
                  <a:cubicBezTo>
                    <a:pt x="434574" y="1707296"/>
                    <a:pt x="447836" y="1764866"/>
                    <a:pt x="433953" y="1681566"/>
                  </a:cubicBezTo>
                  <a:cubicBezTo>
                    <a:pt x="420420" y="1600369"/>
                    <a:pt x="432386" y="1681482"/>
                    <a:pt x="418455" y="1611824"/>
                  </a:cubicBezTo>
                  <a:cubicBezTo>
                    <a:pt x="404818" y="1543639"/>
                    <a:pt x="418038" y="1587322"/>
                    <a:pt x="402956" y="1542082"/>
                  </a:cubicBezTo>
                  <a:cubicBezTo>
                    <a:pt x="391712" y="1474614"/>
                    <a:pt x="387458" y="1458893"/>
                    <a:pt x="387458" y="1371600"/>
                  </a:cubicBezTo>
                  <a:cubicBezTo>
                    <a:pt x="387458" y="1265664"/>
                    <a:pt x="389220" y="1159652"/>
                    <a:pt x="395207" y="1053885"/>
                  </a:cubicBezTo>
                  <a:cubicBezTo>
                    <a:pt x="396983" y="1022511"/>
                    <a:pt x="406262" y="992003"/>
                    <a:pt x="410706" y="960895"/>
                  </a:cubicBezTo>
                  <a:cubicBezTo>
                    <a:pt x="413289" y="942814"/>
                    <a:pt x="415188" y="924621"/>
                    <a:pt x="418455" y="906651"/>
                  </a:cubicBezTo>
                  <a:cubicBezTo>
                    <a:pt x="420360" y="896172"/>
                    <a:pt x="424453" y="886159"/>
                    <a:pt x="426204" y="875654"/>
                  </a:cubicBezTo>
                  <a:cubicBezTo>
                    <a:pt x="429628" y="855112"/>
                    <a:pt x="430529" y="834203"/>
                    <a:pt x="433953" y="813661"/>
                  </a:cubicBezTo>
                  <a:cubicBezTo>
                    <a:pt x="435704" y="803156"/>
                    <a:pt x="439613" y="793108"/>
                    <a:pt x="441702" y="782665"/>
                  </a:cubicBezTo>
                  <a:cubicBezTo>
                    <a:pt x="444783" y="767258"/>
                    <a:pt x="446043" y="751508"/>
                    <a:pt x="449451" y="736170"/>
                  </a:cubicBezTo>
                  <a:cubicBezTo>
                    <a:pt x="451223" y="728196"/>
                    <a:pt x="455219" y="720847"/>
                    <a:pt x="457200" y="712922"/>
                  </a:cubicBezTo>
                  <a:cubicBezTo>
                    <a:pt x="460395" y="700144"/>
                    <a:pt x="461755" y="686954"/>
                    <a:pt x="464950" y="674176"/>
                  </a:cubicBezTo>
                  <a:cubicBezTo>
                    <a:pt x="466931" y="666252"/>
                    <a:pt x="470455" y="658783"/>
                    <a:pt x="472699" y="650929"/>
                  </a:cubicBezTo>
                  <a:cubicBezTo>
                    <a:pt x="475625" y="640688"/>
                    <a:pt x="477388" y="630133"/>
                    <a:pt x="480448" y="619932"/>
                  </a:cubicBezTo>
                  <a:cubicBezTo>
                    <a:pt x="487489" y="596461"/>
                    <a:pt x="495946" y="573437"/>
                    <a:pt x="503695" y="550190"/>
                  </a:cubicBezTo>
                  <a:cubicBezTo>
                    <a:pt x="506278" y="542441"/>
                    <a:pt x="509464" y="534867"/>
                    <a:pt x="511445" y="526943"/>
                  </a:cubicBezTo>
                  <a:cubicBezTo>
                    <a:pt x="515777" y="509616"/>
                    <a:pt x="527146" y="460771"/>
                    <a:pt x="534692" y="449451"/>
                  </a:cubicBezTo>
                  <a:lnTo>
                    <a:pt x="550190" y="426204"/>
                  </a:lnTo>
                  <a:cubicBezTo>
                    <a:pt x="567999" y="372778"/>
                    <a:pt x="554138" y="391261"/>
                    <a:pt x="581187" y="364210"/>
                  </a:cubicBezTo>
                  <a:cubicBezTo>
                    <a:pt x="595393" y="321592"/>
                    <a:pt x="580401" y="359772"/>
                    <a:pt x="604434" y="317715"/>
                  </a:cubicBezTo>
                  <a:cubicBezTo>
                    <a:pt x="610165" y="307685"/>
                    <a:pt x="613219" y="296119"/>
                    <a:pt x="619933" y="286719"/>
                  </a:cubicBezTo>
                  <a:cubicBezTo>
                    <a:pt x="626303" y="277801"/>
                    <a:pt x="635431" y="271220"/>
                    <a:pt x="643180" y="263471"/>
                  </a:cubicBezTo>
                  <a:cubicBezTo>
                    <a:pt x="645763" y="255722"/>
                    <a:pt x="645826" y="246602"/>
                    <a:pt x="650929" y="240224"/>
                  </a:cubicBezTo>
                  <a:cubicBezTo>
                    <a:pt x="656747" y="232952"/>
                    <a:pt x="666904" y="230544"/>
                    <a:pt x="674177" y="224726"/>
                  </a:cubicBezTo>
                  <a:cubicBezTo>
                    <a:pt x="679882" y="220162"/>
                    <a:pt x="685111" y="214932"/>
                    <a:pt x="689675" y="209227"/>
                  </a:cubicBezTo>
                  <a:cubicBezTo>
                    <a:pt x="702794" y="192828"/>
                    <a:pt x="708541" y="173776"/>
                    <a:pt x="728421" y="162732"/>
                  </a:cubicBezTo>
                  <a:cubicBezTo>
                    <a:pt x="742702" y="154798"/>
                    <a:pt x="774916" y="147234"/>
                    <a:pt x="774916" y="147234"/>
                  </a:cubicBezTo>
                  <a:cubicBezTo>
                    <a:pt x="798266" y="131667"/>
                    <a:pt x="801627" y="128038"/>
                    <a:pt x="829160" y="116238"/>
                  </a:cubicBezTo>
                  <a:cubicBezTo>
                    <a:pt x="836668" y="113020"/>
                    <a:pt x="844899" y="111706"/>
                    <a:pt x="852407" y="108488"/>
                  </a:cubicBezTo>
                  <a:cubicBezTo>
                    <a:pt x="863025" y="103937"/>
                    <a:pt x="872445" y="96643"/>
                    <a:pt x="883404" y="92990"/>
                  </a:cubicBezTo>
                  <a:cubicBezTo>
                    <a:pt x="895899" y="88825"/>
                    <a:pt x="909293" y="88098"/>
                    <a:pt x="922150" y="85241"/>
                  </a:cubicBezTo>
                  <a:cubicBezTo>
                    <a:pt x="932546" y="82931"/>
                    <a:pt x="942750" y="79802"/>
                    <a:pt x="953146" y="77492"/>
                  </a:cubicBezTo>
                  <a:cubicBezTo>
                    <a:pt x="966003" y="74635"/>
                    <a:pt x="979114" y="72938"/>
                    <a:pt x="991892" y="69743"/>
                  </a:cubicBezTo>
                  <a:cubicBezTo>
                    <a:pt x="1063571" y="51822"/>
                    <a:pt x="933923" y="72145"/>
                    <a:pt x="1077133" y="54244"/>
                  </a:cubicBezTo>
                  <a:cubicBezTo>
                    <a:pt x="1095560" y="48102"/>
                    <a:pt x="1111915" y="41990"/>
                    <a:pt x="1131377" y="38746"/>
                  </a:cubicBezTo>
                  <a:cubicBezTo>
                    <a:pt x="1151919" y="35322"/>
                    <a:pt x="1172706" y="33580"/>
                    <a:pt x="1193370" y="30997"/>
                  </a:cubicBezTo>
                  <a:cubicBezTo>
                    <a:pt x="1250600" y="11920"/>
                    <a:pt x="1200095" y="26667"/>
                    <a:pt x="1317356" y="15499"/>
                  </a:cubicBezTo>
                  <a:cubicBezTo>
                    <a:pt x="1338088" y="13524"/>
                    <a:pt x="1358639" y="9929"/>
                    <a:pt x="1379350" y="7749"/>
                  </a:cubicBezTo>
                  <a:cubicBezTo>
                    <a:pt x="1407724" y="4762"/>
                    <a:pt x="1436177" y="2583"/>
                    <a:pt x="1464590" y="0"/>
                  </a:cubicBezTo>
                  <a:lnTo>
                    <a:pt x="2022529" y="7749"/>
                  </a:lnTo>
                  <a:cubicBezTo>
                    <a:pt x="2035696" y="8091"/>
                    <a:pt x="2048257" y="13496"/>
                    <a:pt x="2061275" y="15499"/>
                  </a:cubicBezTo>
                  <a:cubicBezTo>
                    <a:pt x="2081858" y="18666"/>
                    <a:pt x="2102604" y="20665"/>
                    <a:pt x="2123268" y="23248"/>
                  </a:cubicBezTo>
                  <a:cubicBezTo>
                    <a:pt x="2175604" y="40693"/>
                    <a:pt x="2111180" y="20561"/>
                    <a:pt x="2193011" y="38746"/>
                  </a:cubicBezTo>
                  <a:cubicBezTo>
                    <a:pt x="2200985" y="40518"/>
                    <a:pt x="2208248" y="44893"/>
                    <a:pt x="2216258" y="46495"/>
                  </a:cubicBezTo>
                  <a:cubicBezTo>
                    <a:pt x="2234168" y="50077"/>
                    <a:pt x="2252421" y="51661"/>
                    <a:pt x="2270502" y="54244"/>
                  </a:cubicBezTo>
                  <a:cubicBezTo>
                    <a:pt x="2323025" y="71751"/>
                    <a:pt x="2258948" y="51933"/>
                    <a:pt x="2347994" y="69743"/>
                  </a:cubicBezTo>
                  <a:cubicBezTo>
                    <a:pt x="2356004" y="71345"/>
                    <a:pt x="2363184" y="76149"/>
                    <a:pt x="2371241" y="77492"/>
                  </a:cubicBezTo>
                  <a:cubicBezTo>
                    <a:pt x="2394313" y="81337"/>
                    <a:pt x="2417736" y="82658"/>
                    <a:pt x="2440984" y="85241"/>
                  </a:cubicBezTo>
                  <a:cubicBezTo>
                    <a:pt x="2519054" y="104758"/>
                    <a:pt x="2407846" y="78427"/>
                    <a:pt x="2541723" y="100739"/>
                  </a:cubicBezTo>
                  <a:cubicBezTo>
                    <a:pt x="2549780" y="102082"/>
                    <a:pt x="2556996" y="106716"/>
                    <a:pt x="2564970" y="108488"/>
                  </a:cubicBezTo>
                  <a:cubicBezTo>
                    <a:pt x="2580308" y="111897"/>
                    <a:pt x="2596006" y="113427"/>
                    <a:pt x="2611465" y="116238"/>
                  </a:cubicBezTo>
                  <a:cubicBezTo>
                    <a:pt x="2689549" y="130436"/>
                    <a:pt x="2607231" y="118615"/>
                    <a:pt x="2712204" y="131736"/>
                  </a:cubicBezTo>
                  <a:cubicBezTo>
                    <a:pt x="2722536" y="134319"/>
                    <a:pt x="2732657" y="137979"/>
                    <a:pt x="2743200" y="139485"/>
                  </a:cubicBezTo>
                  <a:cubicBezTo>
                    <a:pt x="2813636" y="149547"/>
                    <a:pt x="2821766" y="147234"/>
                    <a:pt x="2890434" y="147234"/>
                  </a:cubicBezTo>
                </a:path>
              </a:pathLst>
            </a:cu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Freeform 3"/>
            <p:cNvSpPr/>
            <p:nvPr/>
          </p:nvSpPr>
          <p:spPr>
            <a:xfrm>
              <a:off x="3283059" y="2686129"/>
              <a:ext cx="1102767" cy="1490664"/>
            </a:xfrm>
            <a:custGeom>
              <a:avLst/>
              <a:gdLst>
                <a:gd name="connsiteX0" fmla="*/ 0 w 1102767"/>
                <a:gd name="connsiteY0" fmla="*/ 1258190 h 1490664"/>
                <a:gd name="connsiteX1" fmla="*/ 38745 w 1102767"/>
                <a:gd name="connsiteY1" fmla="*/ 1273688 h 1490664"/>
                <a:gd name="connsiteX2" fmla="*/ 77491 w 1102767"/>
                <a:gd name="connsiteY2" fmla="*/ 1296935 h 1490664"/>
                <a:gd name="connsiteX3" fmla="*/ 100739 w 1102767"/>
                <a:gd name="connsiteY3" fmla="*/ 1312434 h 1490664"/>
                <a:gd name="connsiteX4" fmla="*/ 147234 w 1102767"/>
                <a:gd name="connsiteY4" fmla="*/ 1327932 h 1490664"/>
                <a:gd name="connsiteX5" fmla="*/ 170481 w 1102767"/>
                <a:gd name="connsiteY5" fmla="*/ 1343430 h 1490664"/>
                <a:gd name="connsiteX6" fmla="*/ 185979 w 1102767"/>
                <a:gd name="connsiteY6" fmla="*/ 1358929 h 1490664"/>
                <a:gd name="connsiteX7" fmla="*/ 224725 w 1102767"/>
                <a:gd name="connsiteY7" fmla="*/ 1374427 h 1490664"/>
                <a:gd name="connsiteX8" fmla="*/ 271220 w 1102767"/>
                <a:gd name="connsiteY8" fmla="*/ 1397674 h 1490664"/>
                <a:gd name="connsiteX9" fmla="*/ 333213 w 1102767"/>
                <a:gd name="connsiteY9" fmla="*/ 1428671 h 1490664"/>
                <a:gd name="connsiteX10" fmla="*/ 402956 w 1102767"/>
                <a:gd name="connsiteY10" fmla="*/ 1459668 h 1490664"/>
                <a:gd name="connsiteX11" fmla="*/ 426203 w 1102767"/>
                <a:gd name="connsiteY11" fmla="*/ 1467417 h 1490664"/>
                <a:gd name="connsiteX12" fmla="*/ 495945 w 1102767"/>
                <a:gd name="connsiteY12" fmla="*/ 1490664 h 1490664"/>
                <a:gd name="connsiteX13" fmla="*/ 573437 w 1102767"/>
                <a:gd name="connsiteY13" fmla="*/ 1482915 h 1490664"/>
                <a:gd name="connsiteX14" fmla="*/ 635430 w 1102767"/>
                <a:gd name="connsiteY14" fmla="*/ 1467417 h 1490664"/>
                <a:gd name="connsiteX15" fmla="*/ 697423 w 1102767"/>
                <a:gd name="connsiteY15" fmla="*/ 1436420 h 1490664"/>
                <a:gd name="connsiteX16" fmla="*/ 743918 w 1102767"/>
                <a:gd name="connsiteY16" fmla="*/ 1405424 h 1490664"/>
                <a:gd name="connsiteX17" fmla="*/ 767166 w 1102767"/>
                <a:gd name="connsiteY17" fmla="*/ 1389925 h 1490664"/>
                <a:gd name="connsiteX18" fmla="*/ 798162 w 1102767"/>
                <a:gd name="connsiteY18" fmla="*/ 1374427 h 1490664"/>
                <a:gd name="connsiteX19" fmla="*/ 829159 w 1102767"/>
                <a:gd name="connsiteY19" fmla="*/ 1351179 h 1490664"/>
                <a:gd name="connsiteX20" fmla="*/ 852406 w 1102767"/>
                <a:gd name="connsiteY20" fmla="*/ 1335681 h 1490664"/>
                <a:gd name="connsiteX21" fmla="*/ 867905 w 1102767"/>
                <a:gd name="connsiteY21" fmla="*/ 1320183 h 1490664"/>
                <a:gd name="connsiteX22" fmla="*/ 922149 w 1102767"/>
                <a:gd name="connsiteY22" fmla="*/ 1289186 h 1490664"/>
                <a:gd name="connsiteX23" fmla="*/ 960895 w 1102767"/>
                <a:gd name="connsiteY23" fmla="*/ 1250440 h 1490664"/>
                <a:gd name="connsiteX24" fmla="*/ 999640 w 1102767"/>
                <a:gd name="connsiteY24" fmla="*/ 1211695 h 1490664"/>
                <a:gd name="connsiteX25" fmla="*/ 1015139 w 1102767"/>
                <a:gd name="connsiteY25" fmla="*/ 1188447 h 1490664"/>
                <a:gd name="connsiteX26" fmla="*/ 1038386 w 1102767"/>
                <a:gd name="connsiteY26" fmla="*/ 1157451 h 1490664"/>
                <a:gd name="connsiteX27" fmla="*/ 1046135 w 1102767"/>
                <a:gd name="connsiteY27" fmla="*/ 1134203 h 1490664"/>
                <a:gd name="connsiteX28" fmla="*/ 1061634 w 1102767"/>
                <a:gd name="connsiteY28" fmla="*/ 1095457 h 1490664"/>
                <a:gd name="connsiteX29" fmla="*/ 1077132 w 1102767"/>
                <a:gd name="connsiteY29" fmla="*/ 1064461 h 1490664"/>
                <a:gd name="connsiteX30" fmla="*/ 1092630 w 1102767"/>
                <a:gd name="connsiteY30" fmla="*/ 1017966 h 1490664"/>
                <a:gd name="connsiteX31" fmla="*/ 1092630 w 1102767"/>
                <a:gd name="connsiteY31" fmla="*/ 793240 h 1490664"/>
                <a:gd name="connsiteX32" fmla="*/ 1077132 w 1102767"/>
                <a:gd name="connsiteY32" fmla="*/ 738996 h 1490664"/>
                <a:gd name="connsiteX33" fmla="*/ 1061634 w 1102767"/>
                <a:gd name="connsiteY33" fmla="*/ 715749 h 1490664"/>
                <a:gd name="connsiteX34" fmla="*/ 1053884 w 1102767"/>
                <a:gd name="connsiteY34" fmla="*/ 692502 h 1490664"/>
                <a:gd name="connsiteX35" fmla="*/ 1038386 w 1102767"/>
                <a:gd name="connsiteY35" fmla="*/ 677003 h 1490664"/>
                <a:gd name="connsiteX36" fmla="*/ 999640 w 1102767"/>
                <a:gd name="connsiteY36" fmla="*/ 638257 h 1490664"/>
                <a:gd name="connsiteX37" fmla="*/ 991891 w 1102767"/>
                <a:gd name="connsiteY37" fmla="*/ 615010 h 1490664"/>
                <a:gd name="connsiteX38" fmla="*/ 968644 w 1102767"/>
                <a:gd name="connsiteY38" fmla="*/ 599512 h 1490664"/>
                <a:gd name="connsiteX39" fmla="*/ 929898 w 1102767"/>
                <a:gd name="connsiteY39" fmla="*/ 568515 h 1490664"/>
                <a:gd name="connsiteX40" fmla="*/ 891152 w 1102767"/>
                <a:gd name="connsiteY40" fmla="*/ 537518 h 1490664"/>
                <a:gd name="connsiteX41" fmla="*/ 844657 w 1102767"/>
                <a:gd name="connsiteY41" fmla="*/ 506522 h 1490664"/>
                <a:gd name="connsiteX42" fmla="*/ 805911 w 1102767"/>
                <a:gd name="connsiteY42" fmla="*/ 460027 h 1490664"/>
                <a:gd name="connsiteX43" fmla="*/ 782664 w 1102767"/>
                <a:gd name="connsiteY43" fmla="*/ 444529 h 1490664"/>
                <a:gd name="connsiteX44" fmla="*/ 728420 w 1102767"/>
                <a:gd name="connsiteY44" fmla="*/ 405783 h 1490664"/>
                <a:gd name="connsiteX45" fmla="*/ 712922 w 1102767"/>
                <a:gd name="connsiteY45" fmla="*/ 382535 h 1490664"/>
                <a:gd name="connsiteX46" fmla="*/ 697423 w 1102767"/>
                <a:gd name="connsiteY46" fmla="*/ 367037 h 1490664"/>
                <a:gd name="connsiteX47" fmla="*/ 689674 w 1102767"/>
                <a:gd name="connsiteY47" fmla="*/ 343790 h 1490664"/>
                <a:gd name="connsiteX48" fmla="*/ 650928 w 1102767"/>
                <a:gd name="connsiteY48" fmla="*/ 305044 h 1490664"/>
                <a:gd name="connsiteX49" fmla="*/ 619932 w 1102767"/>
                <a:gd name="connsiteY49" fmla="*/ 258549 h 1490664"/>
                <a:gd name="connsiteX50" fmla="*/ 604434 w 1102767"/>
                <a:gd name="connsiteY50" fmla="*/ 235302 h 1490664"/>
                <a:gd name="connsiteX51" fmla="*/ 612183 w 1102767"/>
                <a:gd name="connsiteY51" fmla="*/ 41573 h 1490664"/>
                <a:gd name="connsiteX52" fmla="*/ 627681 w 1102767"/>
                <a:gd name="connsiteY52" fmla="*/ 26074 h 1490664"/>
                <a:gd name="connsiteX53" fmla="*/ 650928 w 1102767"/>
                <a:gd name="connsiteY53" fmla="*/ 18325 h 1490664"/>
                <a:gd name="connsiteX54" fmla="*/ 666427 w 1102767"/>
                <a:gd name="connsiteY54" fmla="*/ 2827 h 1490664"/>
                <a:gd name="connsiteX55" fmla="*/ 829159 w 1102767"/>
                <a:gd name="connsiteY55" fmla="*/ 18325 h 1490664"/>
                <a:gd name="connsiteX56" fmla="*/ 860156 w 1102767"/>
                <a:gd name="connsiteY56" fmla="*/ 49322 h 1490664"/>
                <a:gd name="connsiteX57" fmla="*/ 891152 w 1102767"/>
                <a:gd name="connsiteY57" fmla="*/ 72569 h 1490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Lst>
              <a:rect l="l" t="t" r="r" b="b"/>
              <a:pathLst>
                <a:path w="1102767" h="1490664">
                  <a:moveTo>
                    <a:pt x="0" y="1258190"/>
                  </a:moveTo>
                  <a:cubicBezTo>
                    <a:pt x="12915" y="1263356"/>
                    <a:pt x="26304" y="1267467"/>
                    <a:pt x="38745" y="1273688"/>
                  </a:cubicBezTo>
                  <a:cubicBezTo>
                    <a:pt x="52217" y="1280424"/>
                    <a:pt x="64719" y="1288952"/>
                    <a:pt x="77491" y="1296935"/>
                  </a:cubicBezTo>
                  <a:cubicBezTo>
                    <a:pt x="85389" y="1301871"/>
                    <a:pt x="92228" y="1308651"/>
                    <a:pt x="100739" y="1312434"/>
                  </a:cubicBezTo>
                  <a:cubicBezTo>
                    <a:pt x="115668" y="1319069"/>
                    <a:pt x="147234" y="1327932"/>
                    <a:pt x="147234" y="1327932"/>
                  </a:cubicBezTo>
                  <a:cubicBezTo>
                    <a:pt x="154983" y="1333098"/>
                    <a:pt x="163209" y="1337612"/>
                    <a:pt x="170481" y="1343430"/>
                  </a:cubicBezTo>
                  <a:cubicBezTo>
                    <a:pt x="176186" y="1347994"/>
                    <a:pt x="179636" y="1355304"/>
                    <a:pt x="185979" y="1358929"/>
                  </a:cubicBezTo>
                  <a:cubicBezTo>
                    <a:pt x="198056" y="1365830"/>
                    <a:pt x="212283" y="1368206"/>
                    <a:pt x="224725" y="1374427"/>
                  </a:cubicBezTo>
                  <a:cubicBezTo>
                    <a:pt x="284814" y="1404471"/>
                    <a:pt x="212787" y="1378196"/>
                    <a:pt x="271220" y="1397674"/>
                  </a:cubicBezTo>
                  <a:cubicBezTo>
                    <a:pt x="322154" y="1448612"/>
                    <a:pt x="226379" y="1357451"/>
                    <a:pt x="333213" y="1428671"/>
                  </a:cubicBezTo>
                  <a:cubicBezTo>
                    <a:pt x="370054" y="1453230"/>
                    <a:pt x="347626" y="1441224"/>
                    <a:pt x="402956" y="1459668"/>
                  </a:cubicBezTo>
                  <a:cubicBezTo>
                    <a:pt x="410705" y="1462251"/>
                    <a:pt x="419407" y="1462886"/>
                    <a:pt x="426203" y="1467417"/>
                  </a:cubicBezTo>
                  <a:cubicBezTo>
                    <a:pt x="462523" y="1491631"/>
                    <a:pt x="440264" y="1481384"/>
                    <a:pt x="495945" y="1490664"/>
                  </a:cubicBezTo>
                  <a:cubicBezTo>
                    <a:pt x="521776" y="1488081"/>
                    <a:pt x="547831" y="1487183"/>
                    <a:pt x="573437" y="1482915"/>
                  </a:cubicBezTo>
                  <a:cubicBezTo>
                    <a:pt x="594447" y="1479413"/>
                    <a:pt x="635430" y="1467417"/>
                    <a:pt x="635430" y="1467417"/>
                  </a:cubicBezTo>
                  <a:cubicBezTo>
                    <a:pt x="656094" y="1457085"/>
                    <a:pt x="678200" y="1449235"/>
                    <a:pt x="697423" y="1436420"/>
                  </a:cubicBezTo>
                  <a:lnTo>
                    <a:pt x="743918" y="1405424"/>
                  </a:lnTo>
                  <a:cubicBezTo>
                    <a:pt x="751667" y="1400258"/>
                    <a:pt x="758836" y="1394090"/>
                    <a:pt x="767166" y="1389925"/>
                  </a:cubicBezTo>
                  <a:cubicBezTo>
                    <a:pt x="777498" y="1384759"/>
                    <a:pt x="788366" y="1380549"/>
                    <a:pt x="798162" y="1374427"/>
                  </a:cubicBezTo>
                  <a:cubicBezTo>
                    <a:pt x="809114" y="1367582"/>
                    <a:pt x="818649" y="1358686"/>
                    <a:pt x="829159" y="1351179"/>
                  </a:cubicBezTo>
                  <a:cubicBezTo>
                    <a:pt x="836737" y="1345766"/>
                    <a:pt x="845134" y="1341499"/>
                    <a:pt x="852406" y="1335681"/>
                  </a:cubicBezTo>
                  <a:cubicBezTo>
                    <a:pt x="858111" y="1331117"/>
                    <a:pt x="862200" y="1324747"/>
                    <a:pt x="867905" y="1320183"/>
                  </a:cubicBezTo>
                  <a:cubicBezTo>
                    <a:pt x="886160" y="1305579"/>
                    <a:pt x="900936" y="1299793"/>
                    <a:pt x="922149" y="1289186"/>
                  </a:cubicBezTo>
                  <a:cubicBezTo>
                    <a:pt x="963476" y="1227196"/>
                    <a:pt x="909234" y="1302101"/>
                    <a:pt x="960895" y="1250440"/>
                  </a:cubicBezTo>
                  <a:cubicBezTo>
                    <a:pt x="1012555" y="1198780"/>
                    <a:pt x="937648" y="1253023"/>
                    <a:pt x="999640" y="1211695"/>
                  </a:cubicBezTo>
                  <a:cubicBezTo>
                    <a:pt x="1004806" y="1203946"/>
                    <a:pt x="1009726" y="1196026"/>
                    <a:pt x="1015139" y="1188447"/>
                  </a:cubicBezTo>
                  <a:cubicBezTo>
                    <a:pt x="1022646" y="1177938"/>
                    <a:pt x="1031978" y="1168664"/>
                    <a:pt x="1038386" y="1157451"/>
                  </a:cubicBezTo>
                  <a:cubicBezTo>
                    <a:pt x="1042439" y="1150359"/>
                    <a:pt x="1043267" y="1141851"/>
                    <a:pt x="1046135" y="1134203"/>
                  </a:cubicBezTo>
                  <a:cubicBezTo>
                    <a:pt x="1051019" y="1121178"/>
                    <a:pt x="1055984" y="1108168"/>
                    <a:pt x="1061634" y="1095457"/>
                  </a:cubicBezTo>
                  <a:cubicBezTo>
                    <a:pt x="1066326" y="1084901"/>
                    <a:pt x="1072842" y="1075186"/>
                    <a:pt x="1077132" y="1064461"/>
                  </a:cubicBezTo>
                  <a:cubicBezTo>
                    <a:pt x="1083199" y="1049293"/>
                    <a:pt x="1092630" y="1017966"/>
                    <a:pt x="1092630" y="1017966"/>
                  </a:cubicBezTo>
                  <a:cubicBezTo>
                    <a:pt x="1107184" y="916084"/>
                    <a:pt x="1105069" y="954946"/>
                    <a:pt x="1092630" y="793240"/>
                  </a:cubicBezTo>
                  <a:cubicBezTo>
                    <a:pt x="1092179" y="787373"/>
                    <a:pt x="1081132" y="746996"/>
                    <a:pt x="1077132" y="738996"/>
                  </a:cubicBezTo>
                  <a:cubicBezTo>
                    <a:pt x="1072967" y="730666"/>
                    <a:pt x="1065799" y="724079"/>
                    <a:pt x="1061634" y="715749"/>
                  </a:cubicBezTo>
                  <a:cubicBezTo>
                    <a:pt x="1057981" y="708443"/>
                    <a:pt x="1058087" y="699506"/>
                    <a:pt x="1053884" y="692502"/>
                  </a:cubicBezTo>
                  <a:cubicBezTo>
                    <a:pt x="1050125" y="686237"/>
                    <a:pt x="1042950" y="682708"/>
                    <a:pt x="1038386" y="677003"/>
                  </a:cubicBezTo>
                  <a:cubicBezTo>
                    <a:pt x="1008867" y="640103"/>
                    <a:pt x="1039492" y="664826"/>
                    <a:pt x="999640" y="638257"/>
                  </a:cubicBezTo>
                  <a:cubicBezTo>
                    <a:pt x="997057" y="630508"/>
                    <a:pt x="996994" y="621388"/>
                    <a:pt x="991891" y="615010"/>
                  </a:cubicBezTo>
                  <a:cubicBezTo>
                    <a:pt x="986073" y="607738"/>
                    <a:pt x="975916" y="605330"/>
                    <a:pt x="968644" y="599512"/>
                  </a:cubicBezTo>
                  <a:cubicBezTo>
                    <a:pt x="913435" y="555345"/>
                    <a:pt x="1001447" y="616214"/>
                    <a:pt x="929898" y="568515"/>
                  </a:cubicBezTo>
                  <a:cubicBezTo>
                    <a:pt x="895238" y="516525"/>
                    <a:pt x="936068" y="567462"/>
                    <a:pt x="891152" y="537518"/>
                  </a:cubicBezTo>
                  <a:cubicBezTo>
                    <a:pt x="833109" y="498822"/>
                    <a:pt x="899933" y="524946"/>
                    <a:pt x="844657" y="506522"/>
                  </a:cubicBezTo>
                  <a:cubicBezTo>
                    <a:pt x="829417" y="483661"/>
                    <a:pt x="828288" y="478674"/>
                    <a:pt x="805911" y="460027"/>
                  </a:cubicBezTo>
                  <a:cubicBezTo>
                    <a:pt x="798756" y="454065"/>
                    <a:pt x="789735" y="450590"/>
                    <a:pt x="782664" y="444529"/>
                  </a:cubicBezTo>
                  <a:cubicBezTo>
                    <a:pt x="735863" y="404413"/>
                    <a:pt x="771135" y="420021"/>
                    <a:pt x="728420" y="405783"/>
                  </a:cubicBezTo>
                  <a:cubicBezTo>
                    <a:pt x="723254" y="398034"/>
                    <a:pt x="718740" y="389808"/>
                    <a:pt x="712922" y="382535"/>
                  </a:cubicBezTo>
                  <a:cubicBezTo>
                    <a:pt x="708358" y="376830"/>
                    <a:pt x="701182" y="373302"/>
                    <a:pt x="697423" y="367037"/>
                  </a:cubicBezTo>
                  <a:cubicBezTo>
                    <a:pt x="693220" y="360033"/>
                    <a:pt x="694575" y="350325"/>
                    <a:pt x="689674" y="343790"/>
                  </a:cubicBezTo>
                  <a:cubicBezTo>
                    <a:pt x="678715" y="329178"/>
                    <a:pt x="661059" y="320242"/>
                    <a:pt x="650928" y="305044"/>
                  </a:cubicBezTo>
                  <a:lnTo>
                    <a:pt x="619932" y="258549"/>
                  </a:lnTo>
                  <a:lnTo>
                    <a:pt x="604434" y="235302"/>
                  </a:lnTo>
                  <a:cubicBezTo>
                    <a:pt x="607017" y="170726"/>
                    <a:pt x="605046" y="105806"/>
                    <a:pt x="612183" y="41573"/>
                  </a:cubicBezTo>
                  <a:cubicBezTo>
                    <a:pt x="612990" y="34312"/>
                    <a:pt x="621416" y="29833"/>
                    <a:pt x="627681" y="26074"/>
                  </a:cubicBezTo>
                  <a:cubicBezTo>
                    <a:pt x="634685" y="21871"/>
                    <a:pt x="643179" y="20908"/>
                    <a:pt x="650928" y="18325"/>
                  </a:cubicBezTo>
                  <a:cubicBezTo>
                    <a:pt x="656094" y="13159"/>
                    <a:pt x="659130" y="3192"/>
                    <a:pt x="666427" y="2827"/>
                  </a:cubicBezTo>
                  <a:cubicBezTo>
                    <a:pt x="773411" y="-2522"/>
                    <a:pt x="768866" y="-1772"/>
                    <a:pt x="829159" y="18325"/>
                  </a:cubicBezTo>
                  <a:cubicBezTo>
                    <a:pt x="839491" y="28657"/>
                    <a:pt x="847998" y="41217"/>
                    <a:pt x="860156" y="49322"/>
                  </a:cubicBezTo>
                  <a:cubicBezTo>
                    <a:pt x="886442" y="66846"/>
                    <a:pt x="876818" y="58235"/>
                    <a:pt x="891152" y="72569"/>
                  </a:cubicBezTo>
                </a:path>
              </a:pathLst>
            </a:cu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TextBox 68"/>
            <p:cNvSpPr txBox="1"/>
            <p:nvPr/>
          </p:nvSpPr>
          <p:spPr>
            <a:xfrm>
              <a:off x="5034175" y="1979750"/>
              <a:ext cx="1138627" cy="461665"/>
            </a:xfrm>
            <a:prstGeom prst="rect">
              <a:avLst/>
            </a:prstGeom>
            <a:noFill/>
          </p:spPr>
          <p:txBody>
            <a:bodyPr wrap="square" rtlCol="0">
              <a:spAutoFit/>
            </a:bodyPr>
            <a:lstStyle/>
            <a:p>
              <a:r>
                <a:rPr lang="en-US" sz="1200" dirty="0"/>
                <a:t>Disconnect here</a:t>
              </a:r>
            </a:p>
          </p:txBody>
        </p:sp>
      </p:grpSp>
      <p:sp>
        <p:nvSpPr>
          <p:cNvPr id="70" name="TextBox 69">
            <a:extLst>
              <a:ext uri="{FF2B5EF4-FFF2-40B4-BE49-F238E27FC236}">
                <a16:creationId xmlns:a16="http://schemas.microsoft.com/office/drawing/2014/main" id="{2E096E16-955C-4174-A02F-3224B7C56D15}"/>
              </a:ext>
            </a:extLst>
          </p:cNvPr>
          <p:cNvSpPr txBox="1"/>
          <p:nvPr/>
        </p:nvSpPr>
        <p:spPr>
          <a:xfrm>
            <a:off x="5441131" y="4111704"/>
            <a:ext cx="5794905" cy="1569660"/>
          </a:xfrm>
          <a:prstGeom prst="rect">
            <a:avLst/>
          </a:prstGeom>
          <a:noFill/>
        </p:spPr>
        <p:txBody>
          <a:bodyPr wrap="square" rtlCol="0">
            <a:spAutoFit/>
          </a:bodyPr>
          <a:lstStyle/>
          <a:p>
            <a:r>
              <a:rPr lang="en-US" sz="2400" dirty="0"/>
              <a:t>In this configuration, the current being drawn by both motors is being measured.  This current will be higher than the current measured in the previous slide.</a:t>
            </a:r>
          </a:p>
        </p:txBody>
      </p:sp>
      <p:sp>
        <p:nvSpPr>
          <p:cNvPr id="9" name="Slide Number Placeholder 8">
            <a:extLst>
              <a:ext uri="{FF2B5EF4-FFF2-40B4-BE49-F238E27FC236}">
                <a16:creationId xmlns:a16="http://schemas.microsoft.com/office/drawing/2014/main" id="{DE8453DA-5D60-4E8D-943C-CC3ECE4FDB92}"/>
              </a:ext>
            </a:extLst>
          </p:cNvPr>
          <p:cNvSpPr>
            <a:spLocks noGrp="1"/>
          </p:cNvSpPr>
          <p:nvPr>
            <p:ph type="sldNum" sz="quarter" idx="12"/>
          </p:nvPr>
        </p:nvSpPr>
        <p:spPr/>
        <p:txBody>
          <a:bodyPr/>
          <a:lstStyle/>
          <a:p>
            <a:fld id="{D707E1AF-4B98-46E0-B9A5-655E3FA2D7F2}" type="slidenum">
              <a:rPr lang="en-US" smtClean="0"/>
              <a:t>9</a:t>
            </a:fld>
            <a:endParaRPr lang="en-US"/>
          </a:p>
        </p:txBody>
      </p:sp>
    </p:spTree>
    <p:extLst>
      <p:ext uri="{BB962C8B-B14F-4D97-AF65-F5344CB8AC3E}">
        <p14:creationId xmlns:p14="http://schemas.microsoft.com/office/powerpoint/2010/main" val="41403885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325</TotalTime>
  <Words>666</Words>
  <Application>Microsoft Office PowerPoint</Application>
  <PresentationFormat>Widescreen</PresentationFormat>
  <Paragraphs>82</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PowerPoint Presentation</vt:lpstr>
      <vt:lpstr>PowerPoint Presentation</vt:lpstr>
      <vt:lpstr>PowerPoint Presentation</vt:lpstr>
      <vt:lpstr>Ohm’s Law</vt:lpstr>
      <vt:lpstr>PowerPoint Presentation</vt:lpstr>
      <vt:lpstr>Measuring Current</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Philip Eberspeaker</dc:creator>
  <cp:lastModifiedBy>Philip Eberspeaker</cp:lastModifiedBy>
  <cp:revision>10</cp:revision>
  <dcterms:created xsi:type="dcterms:W3CDTF">2018-04-10T14:45:15Z</dcterms:created>
  <dcterms:modified xsi:type="dcterms:W3CDTF">2018-07-15T20:21:05Z</dcterms:modified>
</cp:coreProperties>
</file>